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0"/>
  </p:notesMasterIdLst>
  <p:handoutMasterIdLst>
    <p:handoutMasterId r:id="rId41"/>
  </p:handoutMasterIdLst>
  <p:sldIdLst>
    <p:sldId id="1233" r:id="rId3"/>
    <p:sldId id="1479" r:id="rId4"/>
    <p:sldId id="1437" r:id="rId5"/>
    <p:sldId id="1438" r:id="rId6"/>
    <p:sldId id="1506" r:id="rId7"/>
    <p:sldId id="1474" r:id="rId8"/>
    <p:sldId id="1472" r:id="rId9"/>
    <p:sldId id="1441" r:id="rId10"/>
    <p:sldId id="1477" r:id="rId11"/>
    <p:sldId id="1507" r:id="rId12"/>
    <p:sldId id="1509" r:id="rId13"/>
    <p:sldId id="1511" r:id="rId14"/>
    <p:sldId id="1510" r:id="rId15"/>
    <p:sldId id="1521" r:id="rId16"/>
    <p:sldId id="1522" r:id="rId17"/>
    <p:sldId id="1523" r:id="rId18"/>
    <p:sldId id="1524" r:id="rId19"/>
    <p:sldId id="1527" r:id="rId20"/>
    <p:sldId id="1526" r:id="rId21"/>
    <p:sldId id="1525" r:id="rId22"/>
    <p:sldId id="1512" r:id="rId23"/>
    <p:sldId id="1449" r:id="rId24"/>
    <p:sldId id="1450" r:id="rId25"/>
    <p:sldId id="1462" r:id="rId26"/>
    <p:sldId id="1463" r:id="rId27"/>
    <p:sldId id="1476" r:id="rId28"/>
    <p:sldId id="1484" r:id="rId29"/>
    <p:sldId id="1485" r:id="rId30"/>
    <p:sldId id="1499" r:id="rId31"/>
    <p:sldId id="1501" r:id="rId32"/>
    <p:sldId id="1502" r:id="rId33"/>
    <p:sldId id="1514" r:id="rId34"/>
    <p:sldId id="1504" r:id="rId35"/>
    <p:sldId id="1515" r:id="rId36"/>
    <p:sldId id="1513" r:id="rId37"/>
    <p:sldId id="1516" r:id="rId38"/>
    <p:sldId id="1505" r:id="rId39"/>
  </p:sldIdLst>
  <p:sldSz cx="9144000" cy="6858000" type="screen4x3"/>
  <p:notesSz cx="6858000" cy="9296400"/>
  <p:defaultTextStyle>
    <a:defPPr>
      <a:defRPr lang="en-US"/>
    </a:defPPr>
    <a:lvl1pPr algn="l" rtl="0" fontAlgn="base">
      <a:spcBef>
        <a:spcPct val="0"/>
      </a:spcBef>
      <a:spcAft>
        <a:spcPct val="0"/>
      </a:spcAft>
      <a:defRPr sz="1000" kern="1200">
        <a:solidFill>
          <a:schemeClr val="tx1"/>
        </a:solidFill>
        <a:latin typeface="Times New Roman" pitchFamily="18" charset="0"/>
        <a:ea typeface="+mn-ea"/>
        <a:cs typeface="+mn-cs"/>
      </a:defRPr>
    </a:lvl1pPr>
    <a:lvl2pPr marL="457200" algn="l" rtl="0" fontAlgn="base">
      <a:spcBef>
        <a:spcPct val="0"/>
      </a:spcBef>
      <a:spcAft>
        <a:spcPct val="0"/>
      </a:spcAft>
      <a:defRPr sz="1000" kern="1200">
        <a:solidFill>
          <a:schemeClr val="tx1"/>
        </a:solidFill>
        <a:latin typeface="Times New Roman" pitchFamily="18" charset="0"/>
        <a:ea typeface="+mn-ea"/>
        <a:cs typeface="+mn-cs"/>
      </a:defRPr>
    </a:lvl2pPr>
    <a:lvl3pPr marL="914400" algn="l" rtl="0" fontAlgn="base">
      <a:spcBef>
        <a:spcPct val="0"/>
      </a:spcBef>
      <a:spcAft>
        <a:spcPct val="0"/>
      </a:spcAft>
      <a:defRPr sz="1000" kern="1200">
        <a:solidFill>
          <a:schemeClr val="tx1"/>
        </a:solidFill>
        <a:latin typeface="Times New Roman" pitchFamily="18" charset="0"/>
        <a:ea typeface="+mn-ea"/>
        <a:cs typeface="+mn-cs"/>
      </a:defRPr>
    </a:lvl3pPr>
    <a:lvl4pPr marL="1371600" algn="l" rtl="0" fontAlgn="base">
      <a:spcBef>
        <a:spcPct val="0"/>
      </a:spcBef>
      <a:spcAft>
        <a:spcPct val="0"/>
      </a:spcAft>
      <a:defRPr sz="1000" kern="1200">
        <a:solidFill>
          <a:schemeClr val="tx1"/>
        </a:solidFill>
        <a:latin typeface="Times New Roman" pitchFamily="18" charset="0"/>
        <a:ea typeface="+mn-ea"/>
        <a:cs typeface="+mn-cs"/>
      </a:defRPr>
    </a:lvl4pPr>
    <a:lvl5pPr marL="1828800" algn="l" rtl="0" fontAlgn="base">
      <a:spcBef>
        <a:spcPct val="0"/>
      </a:spcBef>
      <a:spcAft>
        <a:spcPct val="0"/>
      </a:spcAft>
      <a:defRPr sz="1000" kern="1200">
        <a:solidFill>
          <a:schemeClr val="tx1"/>
        </a:solidFill>
        <a:latin typeface="Times New Roman" pitchFamily="18" charset="0"/>
        <a:ea typeface="+mn-ea"/>
        <a:cs typeface="+mn-cs"/>
      </a:defRPr>
    </a:lvl5pPr>
    <a:lvl6pPr marL="2286000" algn="l" defTabSz="914400" rtl="0" eaLnBrk="1" latinLnBrk="0" hangingPunct="1">
      <a:defRPr sz="1000" kern="1200">
        <a:solidFill>
          <a:schemeClr val="tx1"/>
        </a:solidFill>
        <a:latin typeface="Times New Roman" pitchFamily="18" charset="0"/>
        <a:ea typeface="+mn-ea"/>
        <a:cs typeface="+mn-cs"/>
      </a:defRPr>
    </a:lvl6pPr>
    <a:lvl7pPr marL="2743200" algn="l" defTabSz="914400" rtl="0" eaLnBrk="1" latinLnBrk="0" hangingPunct="1">
      <a:defRPr sz="1000" kern="1200">
        <a:solidFill>
          <a:schemeClr val="tx1"/>
        </a:solidFill>
        <a:latin typeface="Times New Roman" pitchFamily="18" charset="0"/>
        <a:ea typeface="+mn-ea"/>
        <a:cs typeface="+mn-cs"/>
      </a:defRPr>
    </a:lvl7pPr>
    <a:lvl8pPr marL="3200400" algn="l" defTabSz="914400" rtl="0" eaLnBrk="1" latinLnBrk="0" hangingPunct="1">
      <a:defRPr sz="1000" kern="1200">
        <a:solidFill>
          <a:schemeClr val="tx1"/>
        </a:solidFill>
        <a:latin typeface="Times New Roman" pitchFamily="18" charset="0"/>
        <a:ea typeface="+mn-ea"/>
        <a:cs typeface="+mn-cs"/>
      </a:defRPr>
    </a:lvl8pPr>
    <a:lvl9pPr marL="3657600" algn="l" defTabSz="914400" rtl="0" eaLnBrk="1" latinLnBrk="0" hangingPunct="1">
      <a:defRPr sz="10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nowitz, Philip" initials="PB" lastIdx="16" clrIdx="0"/>
  <p:cmAuthor id="1" name="Hartwig, Alan" initials="AH" lastIdx="7" clrIdx="1"/>
  <p:cmAuthor id="2" name="Deloitte" initials="D" lastIdx="9" clrIdx="2"/>
  <p:cmAuthor id="3" name="Parekh, Mehul" initials="MP" lastIdx="4" clrIdx="3"/>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99FF"/>
    <a:srgbClr val="FFFF00"/>
    <a:srgbClr val="6699FF"/>
    <a:srgbClr val="080808"/>
    <a:srgbClr val="99CCFF"/>
    <a:srgbClr val="008000"/>
    <a:srgbClr val="D5DDED"/>
    <a:srgbClr val="D2DBEC"/>
    <a:srgbClr val="EDF0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4586" autoAdjust="0"/>
    <p:restoredTop sz="89606" autoAdjust="0"/>
  </p:normalViewPr>
  <p:slideViewPr>
    <p:cSldViewPr snapToGrid="0">
      <p:cViewPr>
        <p:scale>
          <a:sx n="100" d="100"/>
          <a:sy n="100" d="100"/>
        </p:scale>
        <p:origin x="-810" y="-21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37" d="100"/>
        <a:sy n="137" d="100"/>
      </p:scale>
      <p:origin x="0" y="0"/>
    </p:cViewPr>
  </p:sorterViewPr>
  <p:notesViewPr>
    <p:cSldViewPr snapToGrid="0">
      <p:cViewPr>
        <p:scale>
          <a:sx n="100" d="100"/>
          <a:sy n="100" d="100"/>
        </p:scale>
        <p:origin x="-1584" y="-60"/>
      </p:cViewPr>
      <p:guideLst>
        <p:guide orient="horz" pos="2927"/>
        <p:guide pos="215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explosion val="25"/>
          <c:dLbls>
            <c:dLbl>
              <c:idx val="0"/>
              <c:layout/>
              <c:tx>
                <c:rich>
                  <a:bodyPr/>
                  <a:lstStyle/>
                  <a:p>
                    <a:r>
                      <a:rPr lang="en-US" sz="1400" b="1" dirty="0">
                        <a:latin typeface="Tahoma" pitchFamily="34" charset="0"/>
                        <a:ea typeface="Tahoma" pitchFamily="34" charset="0"/>
                        <a:cs typeface="Tahoma" pitchFamily="34" charset="0"/>
                      </a:rPr>
                      <a:t>Building Level Data
15%</a:t>
                    </a:r>
                  </a:p>
                </c:rich>
              </c:tx>
              <c:showLegendKey val="0"/>
              <c:showVal val="0"/>
              <c:showCatName val="1"/>
              <c:showSerName val="0"/>
              <c:showPercent val="1"/>
              <c:showBubbleSize val="0"/>
            </c:dLbl>
            <c:dLbl>
              <c:idx val="1"/>
              <c:layout>
                <c:manualLayout>
                  <c:x val="1.2404455540618401E-2"/>
                  <c:y val="0.14736461979253501"/>
                </c:manualLayout>
              </c:layout>
              <c:tx>
                <c:rich>
                  <a:bodyPr/>
                  <a:lstStyle/>
                  <a:p>
                    <a:r>
                      <a:rPr lang="en-US" sz="1200" b="1" dirty="0"/>
                      <a:t>Correlation between Teacher PVAAS scores </a:t>
                    </a:r>
                    <a:r>
                      <a:rPr lang="en-US" sz="1200" b="1" dirty="0" smtClean="0"/>
                      <a:t>and Teacher Danielson rating</a:t>
                    </a:r>
                    <a:r>
                      <a:rPr lang="en-US" sz="1200" b="1" dirty="0"/>
                      <a:t>
15%</a:t>
                    </a:r>
                  </a:p>
                </c:rich>
              </c:tx>
              <c:showLegendKey val="0"/>
              <c:showVal val="0"/>
              <c:showCatName val="1"/>
              <c:showSerName val="0"/>
              <c:showPercent val="1"/>
              <c:showBubbleSize val="0"/>
            </c:dLbl>
            <c:dLbl>
              <c:idx val="2"/>
              <c:layout/>
              <c:tx>
                <c:rich>
                  <a:bodyPr/>
                  <a:lstStyle/>
                  <a:p>
                    <a:r>
                      <a:rPr lang="en-US" sz="1400" b="1" dirty="0" smtClean="0"/>
                      <a:t>Elective Data/ SLOs</a:t>
                    </a:r>
                    <a:r>
                      <a:rPr lang="en-US" sz="1400" b="1" dirty="0"/>
                      <a:t>
20%</a:t>
                    </a:r>
                  </a:p>
                </c:rich>
              </c:tx>
              <c:showLegendKey val="0"/>
              <c:showVal val="0"/>
              <c:showCatName val="1"/>
              <c:showSerName val="0"/>
              <c:showPercent val="1"/>
              <c:showBubbleSize val="0"/>
            </c:dLbl>
            <c:dLbl>
              <c:idx val="3"/>
              <c:layout>
                <c:manualLayout>
                  <c:x val="0.22214895013123359"/>
                  <c:y val="1.121802503234204E-3"/>
                </c:manualLayout>
              </c:layout>
              <c:tx>
                <c:rich>
                  <a:bodyPr/>
                  <a:lstStyle/>
                  <a:p>
                    <a:r>
                      <a:rPr lang="en-US" sz="1400" b="1" dirty="0" smtClean="0">
                        <a:latin typeface="Tahoma" pitchFamily="34" charset="0"/>
                        <a:ea typeface="Tahoma" pitchFamily="34" charset="0"/>
                        <a:cs typeface="Tahoma" pitchFamily="34" charset="0"/>
                      </a:rPr>
                      <a:t>Observation/ Evidence</a:t>
                    </a:r>
                    <a:r>
                      <a:rPr lang="en-US" sz="1400" b="1" dirty="0">
                        <a:latin typeface="Tahoma" pitchFamily="34" charset="0"/>
                        <a:ea typeface="Tahoma" pitchFamily="34" charset="0"/>
                        <a:cs typeface="Tahoma" pitchFamily="34" charset="0"/>
                      </a:rPr>
                      <a:t>
50%</a:t>
                    </a:r>
                  </a:p>
                </c:rich>
              </c:tx>
              <c:showLegendKey val="0"/>
              <c:showVal val="0"/>
              <c:showCatName val="1"/>
              <c:showSerName val="0"/>
              <c:showPercent val="1"/>
              <c:showBubbleSize val="0"/>
            </c:dLbl>
            <c:txPr>
              <a:bodyPr/>
              <a:lstStyle/>
              <a:p>
                <a:pPr>
                  <a:defRPr sz="1400" b="1">
                    <a:latin typeface="Tahoma" pitchFamily="34" charset="0"/>
                    <a:ea typeface="Tahoma" pitchFamily="34" charset="0"/>
                    <a:cs typeface="Tahoma" pitchFamily="34" charset="0"/>
                  </a:defRPr>
                </a:pPr>
                <a:endParaRPr lang="en-US"/>
              </a:p>
            </c:txPr>
            <c:showLegendKey val="0"/>
            <c:showVal val="0"/>
            <c:showCatName val="1"/>
            <c:showSerName val="0"/>
            <c:showPercent val="1"/>
            <c:showBubbleSize val="0"/>
            <c:showLeaderLines val="1"/>
          </c:dLbls>
          <c:cat>
            <c:strRef>
              <c:f>Sheet1!$A$2:$A$5</c:f>
              <c:strCache>
                <c:ptCount val="4"/>
                <c:pt idx="0">
                  <c:v>Building Level Data</c:v>
                </c:pt>
                <c:pt idx="1">
                  <c:v>Correlation between Teacher PVAAS scores   and</c:v>
                </c:pt>
                <c:pt idx="3">
                  <c:v>Practice</c:v>
                </c:pt>
              </c:strCache>
            </c:strRef>
          </c:cat>
          <c:val>
            <c:numRef>
              <c:f>Sheet1!$B$2:$B$5</c:f>
              <c:numCache>
                <c:formatCode>0%</c:formatCode>
                <c:ptCount val="4"/>
                <c:pt idx="0">
                  <c:v>0.15</c:v>
                </c:pt>
                <c:pt idx="1">
                  <c:v>0.15</c:v>
                </c:pt>
                <c:pt idx="2">
                  <c:v>0.2</c:v>
                </c:pt>
                <c:pt idx="3">
                  <c:v>0.5</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3975" cy="465138"/>
          </a:xfrm>
          <a:prstGeom prst="rect">
            <a:avLst/>
          </a:prstGeom>
          <a:noFill/>
          <a:ln w="9525">
            <a:noFill/>
            <a:miter lim="800000"/>
            <a:headEnd/>
            <a:tailEnd/>
          </a:ln>
        </p:spPr>
        <p:txBody>
          <a:bodyPr vert="horz" wrap="square" lIns="93547" tIns="46773" rIns="93547" bIns="46773" numCol="1" anchor="t" anchorCtr="0" compatLnSpc="1">
            <a:prstTxWarp prst="textNoShape">
              <a:avLst/>
            </a:prstTxWarp>
          </a:bodyPr>
          <a:lstStyle>
            <a:lvl1pPr algn="l" defTabSz="928688">
              <a:defRPr sz="1200"/>
            </a:lvl1pPr>
          </a:lstStyle>
          <a:p>
            <a:pPr>
              <a:defRPr/>
            </a:pPr>
            <a:endParaRPr lang="en-US" dirty="0"/>
          </a:p>
        </p:txBody>
      </p:sp>
      <p:sp>
        <p:nvSpPr>
          <p:cNvPr id="4099" name="Rectangle 3"/>
          <p:cNvSpPr>
            <a:spLocks noGrp="1" noChangeArrowheads="1"/>
          </p:cNvSpPr>
          <p:nvPr>
            <p:ph type="dt" sz="quarter" idx="1"/>
          </p:nvPr>
        </p:nvSpPr>
        <p:spPr bwMode="auto">
          <a:xfrm>
            <a:off x="3884026" y="0"/>
            <a:ext cx="2973974" cy="465138"/>
          </a:xfrm>
          <a:prstGeom prst="rect">
            <a:avLst/>
          </a:prstGeom>
          <a:noFill/>
          <a:ln w="9525">
            <a:noFill/>
            <a:miter lim="800000"/>
            <a:headEnd/>
            <a:tailEnd/>
          </a:ln>
        </p:spPr>
        <p:txBody>
          <a:bodyPr vert="horz" wrap="square" lIns="93547" tIns="46773" rIns="93547" bIns="46773" numCol="1" anchor="t" anchorCtr="0" compatLnSpc="1">
            <a:prstTxWarp prst="textNoShape">
              <a:avLst/>
            </a:prstTxWarp>
          </a:bodyPr>
          <a:lstStyle>
            <a:lvl1pPr algn="r" defTabSz="928688">
              <a:defRPr sz="1200"/>
            </a:lvl1pPr>
          </a:lstStyle>
          <a:p>
            <a:pPr>
              <a:defRPr/>
            </a:pPr>
            <a:r>
              <a:rPr lang="en-US" dirty="0" smtClean="0"/>
              <a:t>07/02/12 Revision</a:t>
            </a:r>
            <a:endParaRPr lang="en-US" dirty="0"/>
          </a:p>
        </p:txBody>
      </p:sp>
      <p:sp>
        <p:nvSpPr>
          <p:cNvPr id="4100" name="Rectangle 4"/>
          <p:cNvSpPr>
            <a:spLocks noGrp="1" noChangeArrowheads="1"/>
          </p:cNvSpPr>
          <p:nvPr>
            <p:ph type="ftr" sz="quarter" idx="2"/>
          </p:nvPr>
        </p:nvSpPr>
        <p:spPr bwMode="auto">
          <a:xfrm>
            <a:off x="0" y="8831264"/>
            <a:ext cx="2973975" cy="465137"/>
          </a:xfrm>
          <a:prstGeom prst="rect">
            <a:avLst/>
          </a:prstGeom>
          <a:noFill/>
          <a:ln w="9525">
            <a:noFill/>
            <a:miter lim="800000"/>
            <a:headEnd/>
            <a:tailEnd/>
          </a:ln>
        </p:spPr>
        <p:txBody>
          <a:bodyPr vert="horz" wrap="square" lIns="93547" tIns="46773" rIns="93547" bIns="46773" numCol="1" anchor="b" anchorCtr="0" compatLnSpc="1">
            <a:prstTxWarp prst="textNoShape">
              <a:avLst/>
            </a:prstTxWarp>
          </a:bodyPr>
          <a:lstStyle>
            <a:lvl1pPr algn="l" defTabSz="928688">
              <a:defRPr sz="1200"/>
            </a:lvl1pPr>
          </a:lstStyle>
          <a:p>
            <a:pPr>
              <a:defRPr/>
            </a:pPr>
            <a:endParaRPr lang="en-US" dirty="0"/>
          </a:p>
        </p:txBody>
      </p:sp>
      <p:sp>
        <p:nvSpPr>
          <p:cNvPr id="4101" name="Rectangle 5"/>
          <p:cNvSpPr>
            <a:spLocks noGrp="1" noChangeArrowheads="1"/>
          </p:cNvSpPr>
          <p:nvPr>
            <p:ph type="sldNum" sz="quarter" idx="3"/>
          </p:nvPr>
        </p:nvSpPr>
        <p:spPr bwMode="auto">
          <a:xfrm>
            <a:off x="3884026" y="8831264"/>
            <a:ext cx="2973974" cy="465137"/>
          </a:xfrm>
          <a:prstGeom prst="rect">
            <a:avLst/>
          </a:prstGeom>
          <a:noFill/>
          <a:ln w="9525">
            <a:noFill/>
            <a:miter lim="800000"/>
            <a:headEnd/>
            <a:tailEnd/>
          </a:ln>
        </p:spPr>
        <p:txBody>
          <a:bodyPr vert="horz" wrap="square" lIns="93547" tIns="46773" rIns="93547" bIns="46773" numCol="1" anchor="b" anchorCtr="0" compatLnSpc="1">
            <a:prstTxWarp prst="textNoShape">
              <a:avLst/>
            </a:prstTxWarp>
          </a:bodyPr>
          <a:lstStyle>
            <a:lvl1pPr algn="r" defTabSz="928688">
              <a:defRPr sz="1200"/>
            </a:lvl1pPr>
          </a:lstStyle>
          <a:p>
            <a:pPr>
              <a:defRPr/>
            </a:pPr>
            <a:fld id="{C55BCE84-53ED-4215-AA9D-EB554989D027}" type="slidenum">
              <a:rPr lang="en-US"/>
              <a:pPr>
                <a:defRPr/>
              </a:pPr>
              <a:t>‹#›</a:t>
            </a:fld>
            <a:endParaRPr lang="en-US" dirty="0"/>
          </a:p>
        </p:txBody>
      </p:sp>
    </p:spTree>
    <p:extLst>
      <p:ext uri="{BB962C8B-B14F-4D97-AF65-F5344CB8AC3E}">
        <p14:creationId xmlns:p14="http://schemas.microsoft.com/office/powerpoint/2010/main" val="32965857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3975" cy="461963"/>
          </a:xfrm>
          <a:prstGeom prst="rect">
            <a:avLst/>
          </a:prstGeom>
          <a:noFill/>
          <a:ln w="9525">
            <a:noFill/>
            <a:miter lim="800000"/>
            <a:headEnd/>
            <a:tailEnd/>
          </a:ln>
        </p:spPr>
        <p:txBody>
          <a:bodyPr vert="horz" wrap="square" lIns="92469" tIns="46234" rIns="92469" bIns="46234" numCol="1" anchor="t" anchorCtr="0" compatLnSpc="1">
            <a:prstTxWarp prst="textNoShape">
              <a:avLst/>
            </a:prstTxWarp>
          </a:bodyPr>
          <a:lstStyle>
            <a:lvl1pPr algn="l" defTabSz="923925">
              <a:defRPr sz="1200"/>
            </a:lvl1pPr>
          </a:lstStyle>
          <a:p>
            <a:pPr>
              <a:defRPr/>
            </a:pPr>
            <a:endParaRPr lang="en-US" dirty="0"/>
          </a:p>
        </p:txBody>
      </p:sp>
      <p:sp>
        <p:nvSpPr>
          <p:cNvPr id="18435" name="Rectangle 3"/>
          <p:cNvSpPr>
            <a:spLocks noGrp="1" noChangeArrowheads="1"/>
          </p:cNvSpPr>
          <p:nvPr>
            <p:ph type="dt" idx="1"/>
          </p:nvPr>
        </p:nvSpPr>
        <p:spPr bwMode="auto">
          <a:xfrm>
            <a:off x="3884026" y="0"/>
            <a:ext cx="2973974" cy="461963"/>
          </a:xfrm>
          <a:prstGeom prst="rect">
            <a:avLst/>
          </a:prstGeom>
          <a:noFill/>
          <a:ln w="9525">
            <a:noFill/>
            <a:miter lim="800000"/>
            <a:headEnd/>
            <a:tailEnd/>
          </a:ln>
        </p:spPr>
        <p:txBody>
          <a:bodyPr vert="horz" wrap="square" lIns="92469" tIns="46234" rIns="92469" bIns="46234" numCol="1" anchor="t" anchorCtr="0" compatLnSpc="1">
            <a:prstTxWarp prst="textNoShape">
              <a:avLst/>
            </a:prstTxWarp>
          </a:bodyPr>
          <a:lstStyle>
            <a:lvl1pPr algn="r" defTabSz="923925">
              <a:defRPr sz="1200"/>
            </a:lvl1pPr>
          </a:lstStyle>
          <a:p>
            <a:pPr>
              <a:defRPr/>
            </a:pPr>
            <a:r>
              <a:rPr lang="en-US" dirty="0" smtClean="0"/>
              <a:t>07/02/12 Revision</a:t>
            </a:r>
            <a:endParaRPr lang="en-US" dirty="0"/>
          </a:p>
        </p:txBody>
      </p:sp>
      <p:sp>
        <p:nvSpPr>
          <p:cNvPr id="28676" name="Rectangle 4"/>
          <p:cNvSpPr>
            <a:spLocks noGrp="1" noRot="1" noChangeAspect="1" noChangeArrowheads="1" noTextEdit="1"/>
          </p:cNvSpPr>
          <p:nvPr>
            <p:ph type="sldImg" idx="2"/>
          </p:nvPr>
        </p:nvSpPr>
        <p:spPr bwMode="auto">
          <a:xfrm>
            <a:off x="1085850" y="692150"/>
            <a:ext cx="4699000" cy="352425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914711" y="4446588"/>
            <a:ext cx="5028579" cy="4138612"/>
          </a:xfrm>
          <a:prstGeom prst="rect">
            <a:avLst/>
          </a:prstGeom>
          <a:noFill/>
          <a:ln w="9525">
            <a:noFill/>
            <a:miter lim="800000"/>
            <a:headEnd/>
            <a:tailEnd/>
          </a:ln>
        </p:spPr>
        <p:txBody>
          <a:bodyPr vert="horz" wrap="square" lIns="92469" tIns="46234" rIns="92469" bIns="4623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8815389"/>
            <a:ext cx="2973975" cy="460375"/>
          </a:xfrm>
          <a:prstGeom prst="rect">
            <a:avLst/>
          </a:prstGeom>
          <a:noFill/>
          <a:ln w="9525">
            <a:noFill/>
            <a:miter lim="800000"/>
            <a:headEnd/>
            <a:tailEnd/>
          </a:ln>
        </p:spPr>
        <p:txBody>
          <a:bodyPr vert="horz" wrap="square" lIns="92469" tIns="46234" rIns="92469" bIns="46234" numCol="1" anchor="b" anchorCtr="0" compatLnSpc="1">
            <a:prstTxWarp prst="textNoShape">
              <a:avLst/>
            </a:prstTxWarp>
          </a:bodyPr>
          <a:lstStyle>
            <a:lvl1pPr algn="l" defTabSz="923925">
              <a:defRPr sz="1200"/>
            </a:lvl1pPr>
          </a:lstStyle>
          <a:p>
            <a:pPr>
              <a:defRPr/>
            </a:pPr>
            <a:endParaRPr lang="en-US" dirty="0"/>
          </a:p>
        </p:txBody>
      </p:sp>
      <p:sp>
        <p:nvSpPr>
          <p:cNvPr id="18439" name="Rectangle 7"/>
          <p:cNvSpPr>
            <a:spLocks noGrp="1" noChangeArrowheads="1"/>
          </p:cNvSpPr>
          <p:nvPr>
            <p:ph type="sldNum" sz="quarter" idx="5"/>
          </p:nvPr>
        </p:nvSpPr>
        <p:spPr bwMode="auto">
          <a:xfrm>
            <a:off x="3884026" y="8815389"/>
            <a:ext cx="2973974" cy="460375"/>
          </a:xfrm>
          <a:prstGeom prst="rect">
            <a:avLst/>
          </a:prstGeom>
          <a:noFill/>
          <a:ln w="9525">
            <a:noFill/>
            <a:miter lim="800000"/>
            <a:headEnd/>
            <a:tailEnd/>
          </a:ln>
        </p:spPr>
        <p:txBody>
          <a:bodyPr vert="horz" wrap="square" lIns="92469" tIns="46234" rIns="92469" bIns="46234" numCol="1" anchor="b" anchorCtr="0" compatLnSpc="1">
            <a:prstTxWarp prst="textNoShape">
              <a:avLst/>
            </a:prstTxWarp>
          </a:bodyPr>
          <a:lstStyle>
            <a:lvl1pPr algn="r" defTabSz="923925">
              <a:defRPr sz="1200"/>
            </a:lvl1pPr>
          </a:lstStyle>
          <a:p>
            <a:pPr>
              <a:defRPr/>
            </a:pPr>
            <a:fld id="{9BC96B64-954D-4C90-AD4D-BC7CF4F1DC2F}" type="slidenum">
              <a:rPr lang="en-US"/>
              <a:pPr>
                <a:defRPr/>
              </a:pPr>
              <a:t>‹#›</a:t>
            </a:fld>
            <a:endParaRPr lang="en-US" dirty="0"/>
          </a:p>
        </p:txBody>
      </p:sp>
    </p:spTree>
    <p:extLst>
      <p:ext uri="{BB962C8B-B14F-4D97-AF65-F5344CB8AC3E}">
        <p14:creationId xmlns:p14="http://schemas.microsoft.com/office/powerpoint/2010/main" val="422048681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marL="171450" indent="-171450" eaLnBrk="1" hangingPunct="1">
              <a:buFont typeface="Arial" pitchFamily="34" charset="0"/>
              <a:buChar char="•"/>
            </a:pPr>
            <a:r>
              <a:rPr lang="en-US" dirty="0" smtClean="0"/>
              <a:t>No additional notes provided</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Multiple Observers </a:t>
            </a:r>
            <a:r>
              <a:rPr lang="en-US" dirty="0" smtClean="0">
                <a:sym typeface="Wingdings" pitchFamily="2" charset="2"/>
              </a:rPr>
              <a:t>  Can be a challenge for smaller districts.</a:t>
            </a:r>
          </a:p>
          <a:p>
            <a:pPr marL="171450" indent="-171450">
              <a:buFont typeface="Arial" pitchFamily="34" charset="0"/>
              <a:buChar char="•"/>
            </a:pPr>
            <a:r>
              <a:rPr lang="en-US" dirty="0" smtClean="0">
                <a:sym typeface="Wingdings" pitchFamily="2" charset="2"/>
              </a:rPr>
              <a:t>MET Study  It also discusses the importance of student feedback as an integral measure of teacher effectiveness, which could be part of the 360 feedback loop (inclusive of all stakeholders).</a:t>
            </a:r>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15</a:t>
            </a:fld>
            <a:endParaRPr lang="en-US" dirty="0"/>
          </a:p>
        </p:txBody>
      </p:sp>
    </p:spTree>
    <p:extLst>
      <p:ext uri="{BB962C8B-B14F-4D97-AF65-F5344CB8AC3E}">
        <p14:creationId xmlns:p14="http://schemas.microsoft.com/office/powerpoint/2010/main" val="4264721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The Wallace Foundation competencies were instrumental in helping to forge the domain level of the Principal Effectiveness Instrument.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16</a:t>
            </a:fld>
            <a:endParaRPr lang="en-US" dirty="0"/>
          </a:p>
        </p:txBody>
      </p:sp>
    </p:spTree>
    <p:extLst>
      <p:ext uri="{BB962C8B-B14F-4D97-AF65-F5344CB8AC3E}">
        <p14:creationId xmlns:p14="http://schemas.microsoft.com/office/powerpoint/2010/main" val="11659537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Additional notes from the CALDER report include:</a:t>
            </a:r>
          </a:p>
          <a:p>
            <a:pPr marL="171450" indent="-171450">
              <a:buFont typeface="Arial" pitchFamily="34" charset="0"/>
              <a:buChar char="•"/>
            </a:pPr>
            <a:r>
              <a:rPr lang="en-US" dirty="0" smtClean="0"/>
              <a:t>Principals play a critical role in retaining teachers.</a:t>
            </a:r>
          </a:p>
          <a:p>
            <a:pPr marL="171450" indent="-171450">
              <a:buFont typeface="Arial" pitchFamily="34" charset="0"/>
              <a:buChar char="•"/>
            </a:pPr>
            <a:r>
              <a:rPr lang="en-US" dirty="0" smtClean="0"/>
              <a:t>Teachers in schools with more effective principals improve more rapidly than those in schools with less effective principals.</a:t>
            </a:r>
          </a:p>
          <a:p>
            <a:pPr marL="171450" indent="-171450">
              <a:buFont typeface="Arial" pitchFamily="34" charset="0"/>
              <a:buChar char="•"/>
            </a:pPr>
            <a:r>
              <a:rPr lang="en-US" dirty="0" smtClean="0"/>
              <a:t>Effective principals recruit, retain, and develop high quality teachers.</a:t>
            </a:r>
          </a:p>
          <a:p>
            <a:pPr marL="171450" indent="-171450">
              <a:buFont typeface="Arial" pitchFamily="34" charset="0"/>
              <a:buChar char="•"/>
            </a:pPr>
            <a:r>
              <a:rPr lang="en-US" dirty="0" smtClean="0"/>
              <a:t>Experience as an assistant principal positively impacts test scores and suspension rates.</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17</a:t>
            </a:fld>
            <a:endParaRPr lang="en-US" dirty="0"/>
          </a:p>
        </p:txBody>
      </p:sp>
    </p:spTree>
    <p:extLst>
      <p:ext uri="{BB962C8B-B14F-4D97-AF65-F5344CB8AC3E}">
        <p14:creationId xmlns:p14="http://schemas.microsoft.com/office/powerpoint/2010/main" val="1149509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Selection of the components on this domain are intended to be strategic in nature.  These components help to establish the climate/culture of the school.</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22</a:t>
            </a:fld>
            <a:endParaRPr lang="en-US" dirty="0"/>
          </a:p>
        </p:txBody>
      </p:sp>
    </p:spTree>
    <p:extLst>
      <p:ext uri="{BB962C8B-B14F-4D97-AF65-F5344CB8AC3E}">
        <p14:creationId xmlns:p14="http://schemas.microsoft.com/office/powerpoint/2010/main" val="29782697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a:t>Selection of the components on this domain are intended to be </a:t>
            </a:r>
            <a:r>
              <a:rPr lang="en-US" dirty="0" smtClean="0"/>
              <a:t>tactical </a:t>
            </a:r>
            <a:r>
              <a:rPr lang="en-US" dirty="0"/>
              <a:t>in </a:t>
            </a:r>
            <a:r>
              <a:rPr lang="en-US" dirty="0" smtClean="0"/>
              <a:t>nature, which look at a school from a systems perspective.</a:t>
            </a:r>
          </a:p>
          <a:p>
            <a:pPr marL="171450" indent="-171450">
              <a:buFont typeface="Arial" pitchFamily="34" charset="0"/>
              <a:buChar char="•"/>
            </a:pPr>
            <a:r>
              <a:rPr lang="en-US" dirty="0" smtClean="0"/>
              <a:t>Federal Mandates </a:t>
            </a:r>
            <a:r>
              <a:rPr lang="en-US" dirty="0" smtClean="0">
                <a:sym typeface="Wingdings" pitchFamily="2" charset="2"/>
              </a:rPr>
              <a:t>  Schools receiving School Improvement Grants (SIG) need to be sure those requirements are included here.</a:t>
            </a:r>
            <a:endParaRPr lang="en-US" dirty="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23</a:t>
            </a:fld>
            <a:endParaRPr lang="en-US" dirty="0"/>
          </a:p>
        </p:txBody>
      </p:sp>
    </p:spTree>
    <p:extLst>
      <p:ext uri="{BB962C8B-B14F-4D97-AF65-F5344CB8AC3E}">
        <p14:creationId xmlns:p14="http://schemas.microsoft.com/office/powerpoint/2010/main" val="7633136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a:t>Federal Mandates </a:t>
            </a:r>
            <a:r>
              <a:rPr lang="en-US" dirty="0">
                <a:sym typeface="Wingdings" pitchFamily="2" charset="2"/>
              </a:rPr>
              <a:t>  Schools receiving School Improvement Grants (SIG) need to be sure those requirements are </a:t>
            </a:r>
            <a:r>
              <a:rPr lang="en-US" dirty="0" smtClean="0">
                <a:sym typeface="Wingdings" pitchFamily="2" charset="2"/>
              </a:rPr>
              <a:t>included as part of their school improvement initiatives as principals are evaluated.</a:t>
            </a:r>
            <a:endParaRPr lang="en-US" dirty="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24</a:t>
            </a:fld>
            <a:endParaRPr lang="en-US" dirty="0"/>
          </a:p>
        </p:txBody>
      </p:sp>
    </p:spTree>
    <p:extLst>
      <p:ext uri="{BB962C8B-B14F-4D97-AF65-F5344CB8AC3E}">
        <p14:creationId xmlns:p14="http://schemas.microsoft.com/office/powerpoint/2010/main" val="340203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Planning is taking place to offer professional development within SAS.</a:t>
            </a:r>
          </a:p>
          <a:p>
            <a:pPr marL="171450" indent="-171450">
              <a:buFont typeface="Arial" pitchFamily="34" charset="0"/>
              <a:buChar char="•"/>
            </a:pPr>
            <a:r>
              <a:rPr lang="en-US" dirty="0" smtClean="0"/>
              <a:t>Also professional development within the PIL program will be directly aligned to Principal Effectiveness.</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25</a:t>
            </a:fld>
            <a:endParaRPr lang="en-US" dirty="0"/>
          </a:p>
        </p:txBody>
      </p:sp>
    </p:spTree>
    <p:extLst>
      <p:ext uri="{BB962C8B-B14F-4D97-AF65-F5344CB8AC3E}">
        <p14:creationId xmlns:p14="http://schemas.microsoft.com/office/powerpoint/2010/main" val="16294679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This is a screen capture of the page within the Principal Effectiveness Instrument that provides a component-level alignment with </a:t>
            </a:r>
            <a:r>
              <a:rPr lang="en-US" dirty="0"/>
              <a:t>the Pennsylvania Core and Corollary standards, as well as an alignment with the legislated nomenclature.  </a:t>
            </a:r>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26</a:t>
            </a:fld>
            <a:endParaRPr lang="en-US" dirty="0"/>
          </a:p>
        </p:txBody>
      </p:sp>
    </p:spTree>
    <p:extLst>
      <p:ext uri="{BB962C8B-B14F-4D97-AF65-F5344CB8AC3E}">
        <p14:creationId xmlns:p14="http://schemas.microsoft.com/office/powerpoint/2010/main" val="26207279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txBox="1">
            <a:spLocks noGrp="1" noChangeArrowheads="1"/>
          </p:cNvSpPr>
          <p:nvPr/>
        </p:nvSpPr>
        <p:spPr bwMode="auto">
          <a:xfrm>
            <a:off x="3884026" y="8815391"/>
            <a:ext cx="2973974" cy="460375"/>
          </a:xfrm>
          <a:prstGeom prst="rect">
            <a:avLst/>
          </a:prstGeom>
          <a:noFill/>
          <a:ln w="9525">
            <a:noFill/>
            <a:miter lim="800000"/>
            <a:headEnd/>
            <a:tailEnd/>
          </a:ln>
        </p:spPr>
        <p:txBody>
          <a:bodyPr lIns="92469" tIns="46234" rIns="92469" bIns="46234" anchor="b"/>
          <a:lstStyle/>
          <a:p>
            <a:pPr algn="r" defTabSz="923925"/>
            <a:fld id="{153218E1-5842-42BC-8841-B2DA69533A8A}" type="slidenum">
              <a:rPr lang="en-US" sz="1200"/>
              <a:pPr algn="r" defTabSz="923925"/>
              <a:t>37</a:t>
            </a:fld>
            <a:endParaRPr lang="en-US" sz="1200" dirty="0"/>
          </a:p>
        </p:txBody>
      </p:sp>
      <p:sp>
        <p:nvSpPr>
          <p:cNvPr id="30723" name="Rectangle 7"/>
          <p:cNvSpPr txBox="1">
            <a:spLocks noGrp="1" noChangeArrowheads="1"/>
          </p:cNvSpPr>
          <p:nvPr/>
        </p:nvSpPr>
        <p:spPr bwMode="auto">
          <a:xfrm>
            <a:off x="3884026" y="8815391"/>
            <a:ext cx="2973974" cy="458787"/>
          </a:xfrm>
          <a:prstGeom prst="rect">
            <a:avLst/>
          </a:prstGeom>
          <a:noFill/>
          <a:ln w="9525">
            <a:noFill/>
            <a:miter lim="800000"/>
            <a:headEnd/>
            <a:tailEnd/>
          </a:ln>
        </p:spPr>
        <p:txBody>
          <a:bodyPr lIns="92452" tIns="46225" rIns="92452" bIns="46225" anchor="b"/>
          <a:lstStyle/>
          <a:p>
            <a:pPr algn="r" defTabSz="923925"/>
            <a:fld id="{756034D5-5C07-4ED7-8999-C0F82EB00BC7}" type="slidenum">
              <a:rPr lang="en-US" sz="1300"/>
              <a:pPr algn="r" defTabSz="923925"/>
              <a:t>37</a:t>
            </a:fld>
            <a:endParaRPr lang="en-US" sz="1300" dirty="0"/>
          </a:p>
        </p:txBody>
      </p:sp>
      <p:sp>
        <p:nvSpPr>
          <p:cNvPr id="30724" name="Rectangle 2"/>
          <p:cNvSpPr>
            <a:spLocks noGrp="1" noRot="1" noChangeAspect="1" noChangeArrowheads="1" noTextEdit="1"/>
          </p:cNvSpPr>
          <p:nvPr>
            <p:ph type="sldImg"/>
          </p:nvPr>
        </p:nvSpPr>
        <p:spPr>
          <a:xfrm>
            <a:off x="1208088" y="320675"/>
            <a:ext cx="4478337" cy="3360738"/>
          </a:xfrm>
          <a:ln/>
        </p:spPr>
      </p:sp>
      <p:sp>
        <p:nvSpPr>
          <p:cNvPr id="30725" name="Rectangle 3"/>
          <p:cNvSpPr>
            <a:spLocks noGrp="1" noChangeArrowheads="1"/>
          </p:cNvSpPr>
          <p:nvPr>
            <p:ph type="body" idx="1"/>
          </p:nvPr>
        </p:nvSpPr>
        <p:spPr>
          <a:xfrm>
            <a:off x="737672" y="3838575"/>
            <a:ext cx="5051873" cy="4167188"/>
          </a:xfrm>
          <a:noFill/>
          <a:ln/>
        </p:spPr>
        <p:txBody>
          <a:bodyPr lIns="93186" tIns="46589" rIns="93186" bIns="46589"/>
          <a:lstStyle/>
          <a:p>
            <a:pPr marL="171450" indent="-171450" eaLnBrk="1" hangingPunct="1">
              <a:buFont typeface="Arial" pitchFamily="34" charset="0"/>
              <a:buChar char="•"/>
            </a:pPr>
            <a:r>
              <a:rPr lang="en-US" dirty="0"/>
              <a:t>No additional notes provided</a:t>
            </a:r>
          </a:p>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Also current evaluation processes are not always fair and objective.</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3</a:t>
            </a:fld>
            <a:endParaRPr lang="en-US" dirty="0"/>
          </a:p>
        </p:txBody>
      </p:sp>
    </p:spTree>
    <p:extLst>
      <p:ext uri="{BB962C8B-B14F-4D97-AF65-F5344CB8AC3E}">
        <p14:creationId xmlns:p14="http://schemas.microsoft.com/office/powerpoint/2010/main" val="39614758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This will be the 1</a:t>
            </a:r>
            <a:r>
              <a:rPr lang="en-US" baseline="30000" dirty="0" smtClean="0"/>
              <a:t>st</a:t>
            </a:r>
            <a:r>
              <a:rPr lang="en-US" dirty="0" smtClean="0"/>
              <a:t> universal evaluation instrument for principals in Pennsylvania. </a:t>
            </a:r>
          </a:p>
          <a:p>
            <a:pPr marL="171450" indent="-171450">
              <a:buFont typeface="Arial" pitchFamily="34" charset="0"/>
              <a:buChar char="•"/>
            </a:pPr>
            <a:r>
              <a:rPr lang="en-US" dirty="0" smtClean="0"/>
              <a:t>Sustainability will be addressed through the PIL program for both principals and teachers.</a:t>
            </a:r>
          </a:p>
          <a:p>
            <a:pPr marL="171450" indent="-171450">
              <a:buFont typeface="Arial" pitchFamily="34" charset="0"/>
              <a:buChar char="•"/>
            </a:pPr>
            <a:r>
              <a:rPr lang="en-US" dirty="0" smtClean="0"/>
              <a:t>Reliability and validity can be a challenge, although we now have the research firm Mathematica working with us to address these issues during the various roll-out phases.</a:t>
            </a:r>
          </a:p>
          <a:p>
            <a:pPr marL="171450" indent="-171450">
              <a:buFont typeface="Arial" pitchFamily="34" charset="0"/>
              <a:buChar char="•"/>
            </a:pPr>
            <a:r>
              <a:rPr lang="en-US" dirty="0" smtClean="0"/>
              <a:t>Note that we do not have a “Teachscape-like” inter-rater reliability tool; however, much time is being spent developing training and other resources to help in the calibration of various evaluators.  </a:t>
            </a:r>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4</a:t>
            </a:fld>
            <a:endParaRPr lang="en-US" dirty="0"/>
          </a:p>
        </p:txBody>
      </p:sp>
    </p:spTree>
    <p:extLst>
      <p:ext uri="{BB962C8B-B14F-4D97-AF65-F5344CB8AC3E}">
        <p14:creationId xmlns:p14="http://schemas.microsoft.com/office/powerpoint/2010/main" val="14843201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Note that we also used the state level principal management scorecard to develop the criteria and outcomes for the evaluation.</a:t>
            </a:r>
          </a:p>
          <a:p>
            <a:pPr marL="171450" indent="-171450">
              <a:buFont typeface="Arial" pitchFamily="34" charset="0"/>
              <a:buChar char="•"/>
            </a:pPr>
            <a:r>
              <a:rPr lang="en-US" dirty="0" smtClean="0"/>
              <a:t>The Core and Corollary Leadership Standards are tied directly into the PIL Program.</a:t>
            </a:r>
          </a:p>
          <a:p>
            <a:pPr marL="171450" indent="-171450">
              <a:buFont typeface="Arial" pitchFamily="34" charset="0"/>
              <a:buChar char="•"/>
            </a:pPr>
            <a:r>
              <a:rPr lang="en-US" dirty="0" smtClean="0"/>
              <a:t>Extensive Research </a:t>
            </a:r>
            <a:r>
              <a:rPr lang="en-US" dirty="0" smtClean="0">
                <a:sym typeface="Wingdings" pitchFamily="2" charset="2"/>
              </a:rPr>
              <a:t>  There was a dearth of research to guide our work in looking at policies and practices of principals.</a:t>
            </a:r>
          </a:p>
          <a:p>
            <a:pPr marL="171450" indent="-171450">
              <a:buFont typeface="Arial" pitchFamily="34" charset="0"/>
              <a:buChar char="•"/>
            </a:pPr>
            <a:r>
              <a:rPr lang="en-US" dirty="0" smtClean="0">
                <a:sym typeface="Wingdings" pitchFamily="2" charset="2"/>
              </a:rPr>
              <a:t>We are hopeful that this new evaluative tool will lead to greater interactions between superintendents and principals.  In turn, this opens the door for ongoing professional development opportunities.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5</a:t>
            </a:fld>
            <a:endParaRPr lang="en-US" dirty="0"/>
          </a:p>
        </p:txBody>
      </p:sp>
    </p:spTree>
    <p:extLst>
      <p:ext uri="{BB962C8B-B14F-4D97-AF65-F5344CB8AC3E}">
        <p14:creationId xmlns:p14="http://schemas.microsoft.com/office/powerpoint/2010/main" val="3349335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a:t>No additional notes </a:t>
            </a:r>
            <a:r>
              <a:rPr lang="en-US" dirty="0" smtClean="0"/>
              <a:t>provided.</a:t>
            </a:r>
            <a:endParaRPr lang="en-US" dirty="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6</a:t>
            </a:fld>
            <a:endParaRPr lang="en-US" dirty="0"/>
          </a:p>
        </p:txBody>
      </p:sp>
    </p:spTree>
    <p:extLst>
      <p:ext uri="{BB962C8B-B14F-4D97-AF65-F5344CB8AC3E}">
        <p14:creationId xmlns:p14="http://schemas.microsoft.com/office/powerpoint/2010/main" val="2976754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The categories provided are within the specific language of the law.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7</a:t>
            </a:fld>
            <a:endParaRPr lang="en-US" dirty="0"/>
          </a:p>
        </p:txBody>
      </p:sp>
    </p:spTree>
    <p:extLst>
      <p:ext uri="{BB962C8B-B14F-4D97-AF65-F5344CB8AC3E}">
        <p14:creationId xmlns:p14="http://schemas.microsoft.com/office/powerpoint/2010/main" val="5981201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After July 1, 2014 </a:t>
            </a:r>
            <a:r>
              <a:rPr lang="en-US" dirty="0" smtClean="0">
                <a:sym typeface="Wingdings" pitchFamily="2" charset="2"/>
              </a:rPr>
              <a:t>  Any changes to the instrument have to go through the regulatory review  process (IRRC).</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8</a:t>
            </a:fld>
            <a:endParaRPr lang="en-US" dirty="0"/>
          </a:p>
        </p:txBody>
      </p:sp>
    </p:spTree>
    <p:extLst>
      <p:ext uri="{BB962C8B-B14F-4D97-AF65-F5344CB8AC3E}">
        <p14:creationId xmlns:p14="http://schemas.microsoft.com/office/powerpoint/2010/main" val="28357933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89200" y="61913"/>
            <a:ext cx="2051050" cy="1538287"/>
          </a:xfrm>
        </p:spPr>
      </p:sp>
      <p:sp>
        <p:nvSpPr>
          <p:cNvPr id="3" name="Notes Placeholder 2"/>
          <p:cNvSpPr>
            <a:spLocks noGrp="1"/>
          </p:cNvSpPr>
          <p:nvPr>
            <p:ph type="body" idx="1"/>
          </p:nvPr>
        </p:nvSpPr>
        <p:spPr>
          <a:xfrm>
            <a:off x="208722" y="1592580"/>
            <a:ext cx="6470374" cy="6992620"/>
          </a:xfrm>
        </p:spPr>
        <p:txBody>
          <a:bodyPr/>
          <a:lstStyle/>
          <a:p>
            <a:r>
              <a:rPr lang="en-US" dirty="0" smtClean="0"/>
              <a:t>Language within HB 1901 (pages 42 -44)</a:t>
            </a:r>
            <a:r>
              <a:rPr lang="en-US" dirty="0" smtClean="0">
                <a:sym typeface="Wingdings" pitchFamily="2" charset="2"/>
              </a:rPr>
              <a:t> </a:t>
            </a:r>
            <a:r>
              <a:rPr lang="en-US" dirty="0" smtClean="0"/>
              <a:t>For professional employees and temporary professional employees serving as principals, the following shall apply:</a:t>
            </a:r>
          </a:p>
          <a:p>
            <a:endParaRPr lang="en-US" dirty="0" smtClean="0"/>
          </a:p>
          <a:p>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9</a:t>
            </a:fld>
            <a:endParaRPr lang="en-US" dirty="0"/>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085" y="2071849"/>
            <a:ext cx="3102871" cy="4286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9223" y="6377940"/>
            <a:ext cx="3378930" cy="2682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84907" y="2072640"/>
            <a:ext cx="3280827" cy="2263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8204" y="4356736"/>
            <a:ext cx="3148529" cy="1792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199405" y="2071848"/>
            <a:ext cx="3255685" cy="69883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p:nvSpPr>
        <p:spPr>
          <a:xfrm>
            <a:off x="3509135" y="2071848"/>
            <a:ext cx="3255685" cy="69883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669279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States and districts considering teacher effectiveness acknowledge the challenge of defining a formula that considers good teachers in highly performing schools moving to poorly performing schools.  The same contextual setting concerns also apply to principals.</a:t>
            </a:r>
          </a:p>
          <a:p>
            <a:pPr marL="171450" indent="-171450">
              <a:buFont typeface="Arial" pitchFamily="34" charset="0"/>
              <a:buChar char="•"/>
            </a:pPr>
            <a:r>
              <a:rPr lang="en-US" dirty="0" smtClean="0"/>
              <a:t>Ideally we would love to have a longitudinal study of a principal’s length of service as related to student achievement.  Other questions that would be interesting to consider include the impact of principals completing the requirements of PIL on principal longevity.  In both cases funding limitations prohibit the completion of such studies.  </a:t>
            </a:r>
            <a:endParaRPr lang="en-US" dirty="0"/>
          </a:p>
        </p:txBody>
      </p:sp>
      <p:sp>
        <p:nvSpPr>
          <p:cNvPr id="5" name="Slide Number Placeholder 4"/>
          <p:cNvSpPr>
            <a:spLocks noGrp="1"/>
          </p:cNvSpPr>
          <p:nvPr>
            <p:ph type="sldNum" sz="quarter" idx="11"/>
          </p:nvPr>
        </p:nvSpPr>
        <p:spPr/>
        <p:txBody>
          <a:bodyPr/>
          <a:lstStyle/>
          <a:p>
            <a:pPr>
              <a:defRPr/>
            </a:pPr>
            <a:fld id="{9BC96B64-954D-4C90-AD4D-BC7CF4F1DC2F}" type="slidenum">
              <a:rPr lang="en-US" smtClean="0"/>
              <a:pPr>
                <a:defRPr/>
              </a:pPr>
              <a:t>14</a:t>
            </a:fld>
            <a:endParaRPr lang="en-US" dirty="0"/>
          </a:p>
        </p:txBody>
      </p:sp>
    </p:spTree>
    <p:extLst>
      <p:ext uri="{BB962C8B-B14F-4D97-AF65-F5344CB8AC3E}">
        <p14:creationId xmlns:p14="http://schemas.microsoft.com/office/powerpoint/2010/main" val="8637963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853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51423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800530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544416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654861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317691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34372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80855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830262"/>
          </a:xfrm>
          <a:prstGeom prst="rect">
            <a:avLst/>
          </a:prstGeom>
        </p:spPr>
        <p:txBody>
          <a:bodyPr/>
          <a:lstStyle>
            <a:lvl1pPr>
              <a:defRPr sz="42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2280285"/>
            <a:ext cx="8229600" cy="4525963"/>
          </a:xfrm>
          <a:prstGeom prst="rect">
            <a:avLst/>
          </a:prstGeom>
        </p:spPr>
        <p:txBody>
          <a:bodyPr/>
          <a:lstStyle>
            <a:lvl1pPr>
              <a:defRPr sz="2800"/>
            </a:lvl1pPr>
            <a:lvl2pPr>
              <a:defRPr sz="22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475160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127579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E78A786-2300-43ED-B98F-0D9B678CCB3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81866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2085975"/>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457200" y="979488"/>
            <a:ext cx="8229600" cy="830262"/>
          </a:xfrm>
          <a:prstGeom prst="rect">
            <a:avLst/>
          </a:prstGeom>
        </p:spPr>
        <p:txBody>
          <a:body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979488"/>
            <a:ext cx="8229600" cy="735012"/>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685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7082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20685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7082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41388"/>
            <a:ext cx="8229600" cy="782637"/>
          </a:xfrm>
          <a:prstGeom prst="rect">
            <a:avLst/>
          </a:prstGeom>
        </p:spPr>
        <p:txBody>
          <a:bodyPr/>
          <a:lstStyle/>
          <a:p>
            <a:r>
              <a:rPr lang="en-US" dirty="0"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41" descr="Blue Background"/>
          <p:cNvPicPr>
            <a:picLocks noChangeAspect="1" noChangeArrowheads="1"/>
          </p:cNvPicPr>
          <p:nvPr userDrawn="1"/>
        </p:nvPicPr>
        <p:blipFill>
          <a:blip r:embed="rId14" cstate="print"/>
          <a:srcRect/>
          <a:stretch>
            <a:fillRect/>
          </a:stretch>
        </p:blipFill>
        <p:spPr bwMode="auto">
          <a:xfrm>
            <a:off x="0" y="0"/>
            <a:ext cx="9144000" cy="6911975"/>
          </a:xfrm>
          <a:prstGeom prst="rect">
            <a:avLst/>
          </a:prstGeom>
          <a:noFill/>
          <a:ln w="9525">
            <a:noFill/>
            <a:miter lim="800000"/>
            <a:headEnd/>
            <a:tailEnd/>
          </a:ln>
        </p:spPr>
      </p:pic>
      <p:sp>
        <p:nvSpPr>
          <p:cNvPr id="1027" name="Text Box 19"/>
          <p:cNvSpPr txBox="1">
            <a:spLocks noChangeArrowheads="1"/>
          </p:cNvSpPr>
          <p:nvPr userDrawn="1"/>
        </p:nvSpPr>
        <p:spPr bwMode="auto">
          <a:xfrm>
            <a:off x="6781800" y="533400"/>
            <a:ext cx="1219200" cy="457200"/>
          </a:xfrm>
          <a:prstGeom prst="rect">
            <a:avLst/>
          </a:prstGeom>
          <a:noFill/>
          <a:ln w="9525">
            <a:noFill/>
            <a:miter lim="800000"/>
            <a:headEnd/>
            <a:tailEnd/>
          </a:ln>
        </p:spPr>
        <p:txBody>
          <a:bodyPr>
            <a:spAutoFit/>
          </a:bodyPr>
          <a:lstStyle/>
          <a:p>
            <a:pPr algn="ctr">
              <a:spcBef>
                <a:spcPct val="50000"/>
              </a:spcBef>
              <a:defRPr/>
            </a:pPr>
            <a:r>
              <a:rPr lang="en-US" sz="2400" dirty="0"/>
              <a:t>  </a:t>
            </a:r>
          </a:p>
        </p:txBody>
      </p:sp>
      <p:sp>
        <p:nvSpPr>
          <p:cNvPr id="2" name="Rectangle 23"/>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p:spPr>
        <p:txBody>
          <a:bodyPr wrap="none" anchor="ctr"/>
          <a:lstStyle/>
          <a:p>
            <a:pPr algn="ctr">
              <a:defRPr/>
            </a:pPr>
            <a:endParaRPr lang="en-US" dirty="0"/>
          </a:p>
        </p:txBody>
      </p:sp>
      <p:sp>
        <p:nvSpPr>
          <p:cNvPr id="1029" name="Rectangle 28"/>
          <p:cNvSpPr>
            <a:spLocks noChangeArrowheads="1"/>
          </p:cNvSpPr>
          <p:nvPr userDrawn="1"/>
        </p:nvSpPr>
        <p:spPr bwMode="auto">
          <a:xfrm>
            <a:off x="0" y="533400"/>
            <a:ext cx="9131300" cy="241300"/>
          </a:xfrm>
          <a:prstGeom prst="rect">
            <a:avLst/>
          </a:prstGeom>
          <a:solidFill>
            <a:srgbClr val="D5DDED"/>
          </a:solidFill>
          <a:ln w="9525">
            <a:solidFill>
              <a:srgbClr val="D5DDED"/>
            </a:solidFill>
            <a:miter lim="800000"/>
            <a:headEnd/>
            <a:tailEnd/>
          </a:ln>
        </p:spPr>
        <p:txBody>
          <a:bodyPr wrap="none" anchor="ctr"/>
          <a:lstStyle/>
          <a:p>
            <a:pPr algn="ctr">
              <a:defRPr/>
            </a:pPr>
            <a:endParaRPr lang="en-US" dirty="0"/>
          </a:p>
        </p:txBody>
      </p:sp>
      <p:sp>
        <p:nvSpPr>
          <p:cNvPr id="1053" name="Text Box 29"/>
          <p:cNvSpPr txBox="1">
            <a:spLocks noChangeArrowheads="1"/>
          </p:cNvSpPr>
          <p:nvPr userDrawn="1"/>
        </p:nvSpPr>
        <p:spPr bwMode="auto">
          <a:xfrm>
            <a:off x="142875" y="533400"/>
            <a:ext cx="5791200" cy="244475"/>
          </a:xfrm>
          <a:prstGeom prst="rect">
            <a:avLst/>
          </a:prstGeom>
          <a:noFill/>
          <a:ln w="9525">
            <a:noFill/>
            <a:miter lim="800000"/>
            <a:headEnd/>
            <a:tailEnd/>
          </a:ln>
          <a:effectLst/>
        </p:spPr>
        <p:txBody>
          <a:bodyPr>
            <a:spAutoFit/>
          </a:bodyPr>
          <a:lstStyle>
            <a:lvl1pPr algn="ctr">
              <a:defRPr sz="1000">
                <a:solidFill>
                  <a:schemeClr val="tx1"/>
                </a:solidFill>
                <a:latin typeface="Times New Roman" pitchFamily="18" charset="0"/>
              </a:defRPr>
            </a:lvl1pPr>
            <a:lvl2pPr marL="742950" indent="-285750" algn="ctr">
              <a:defRPr sz="1000">
                <a:solidFill>
                  <a:schemeClr val="tx1"/>
                </a:solidFill>
                <a:latin typeface="Times New Roman" pitchFamily="18" charset="0"/>
              </a:defRPr>
            </a:lvl2pPr>
            <a:lvl3pPr marL="1143000" indent="-228600" algn="ctr">
              <a:defRPr sz="1000">
                <a:solidFill>
                  <a:schemeClr val="tx1"/>
                </a:solidFill>
                <a:latin typeface="Times New Roman" pitchFamily="18" charset="0"/>
              </a:defRPr>
            </a:lvl3pPr>
            <a:lvl4pPr marL="1600200" indent="-228600" algn="ctr">
              <a:defRPr sz="1000">
                <a:solidFill>
                  <a:schemeClr val="tx1"/>
                </a:solidFill>
                <a:latin typeface="Times New Roman" pitchFamily="18" charset="0"/>
              </a:defRPr>
            </a:lvl4pPr>
            <a:lvl5pPr marL="2057400" indent="-228600" algn="ctr">
              <a:defRPr sz="1000">
                <a:solidFill>
                  <a:schemeClr val="tx1"/>
                </a:solidFill>
                <a:latin typeface="Times New Roman" pitchFamily="18" charset="0"/>
              </a:defRPr>
            </a:lvl5pPr>
            <a:lvl6pPr marL="2514600" indent="-228600" algn="ctr" fontAlgn="base">
              <a:spcBef>
                <a:spcPct val="0"/>
              </a:spcBef>
              <a:spcAft>
                <a:spcPct val="0"/>
              </a:spcAft>
              <a:defRPr sz="1000">
                <a:solidFill>
                  <a:schemeClr val="tx1"/>
                </a:solidFill>
                <a:latin typeface="Times New Roman" pitchFamily="18" charset="0"/>
              </a:defRPr>
            </a:lvl6pPr>
            <a:lvl7pPr marL="2971800" indent="-228600" algn="ctr" fontAlgn="base">
              <a:spcBef>
                <a:spcPct val="0"/>
              </a:spcBef>
              <a:spcAft>
                <a:spcPct val="0"/>
              </a:spcAft>
              <a:defRPr sz="1000">
                <a:solidFill>
                  <a:schemeClr val="tx1"/>
                </a:solidFill>
                <a:latin typeface="Times New Roman" pitchFamily="18" charset="0"/>
              </a:defRPr>
            </a:lvl7pPr>
            <a:lvl8pPr marL="3429000" indent="-228600" algn="ctr" fontAlgn="base">
              <a:spcBef>
                <a:spcPct val="0"/>
              </a:spcBef>
              <a:spcAft>
                <a:spcPct val="0"/>
              </a:spcAft>
              <a:defRPr sz="1000">
                <a:solidFill>
                  <a:schemeClr val="tx1"/>
                </a:solidFill>
                <a:latin typeface="Times New Roman" pitchFamily="18" charset="0"/>
              </a:defRPr>
            </a:lvl8pPr>
            <a:lvl9pPr marL="3886200" indent="-228600" algn="ctr" fontAlgn="base">
              <a:spcBef>
                <a:spcPct val="0"/>
              </a:spcBef>
              <a:spcAft>
                <a:spcPct val="0"/>
              </a:spcAft>
              <a:defRPr sz="1000">
                <a:solidFill>
                  <a:schemeClr val="tx1"/>
                </a:solidFill>
                <a:latin typeface="Times New Roman" pitchFamily="18" charset="0"/>
              </a:defRPr>
            </a:lvl9pPr>
          </a:lstStyle>
          <a:p>
            <a:pPr algn="l">
              <a:spcBef>
                <a:spcPct val="50000"/>
              </a:spcBef>
              <a:defRPr/>
            </a:pPr>
            <a:r>
              <a:rPr lang="en-US" dirty="0" smtClean="0">
                <a:solidFill>
                  <a:srgbClr val="080808"/>
                </a:solidFill>
                <a:latin typeface="Arial" charset="0"/>
              </a:rPr>
              <a:t>Tom Corbett, Governor    </a:t>
            </a:r>
            <a:r>
              <a:rPr lang="en-US" dirty="0" smtClean="0">
                <a:solidFill>
                  <a:srgbClr val="080808"/>
                </a:solidFill>
                <a:latin typeface="Arial" charset="0"/>
                <a:cs typeface="Arial" charset="0"/>
              </a:rPr>
              <a:t>▪   </a:t>
            </a:r>
            <a:r>
              <a:rPr lang="en-US" dirty="0" smtClean="0">
                <a:solidFill>
                  <a:srgbClr val="080808"/>
                </a:solidFill>
                <a:latin typeface="Arial" charset="0"/>
              </a:rPr>
              <a:t>  Ronald Tomalis, Secretary of Education</a:t>
            </a:r>
          </a:p>
        </p:txBody>
      </p:sp>
      <p:sp>
        <p:nvSpPr>
          <p:cNvPr id="1031" name="Text Box 33"/>
          <p:cNvSpPr txBox="1">
            <a:spLocks noChangeArrowheads="1"/>
          </p:cNvSpPr>
          <p:nvPr userDrawn="1"/>
        </p:nvSpPr>
        <p:spPr bwMode="auto">
          <a:xfrm>
            <a:off x="7048500" y="533400"/>
            <a:ext cx="1971675" cy="246063"/>
          </a:xfrm>
          <a:prstGeom prst="rect">
            <a:avLst/>
          </a:prstGeom>
          <a:noFill/>
          <a:ln w="9525">
            <a:noFill/>
            <a:miter lim="800000"/>
            <a:headEnd/>
            <a:tailEnd/>
          </a:ln>
        </p:spPr>
        <p:txBody>
          <a:bodyPr>
            <a:spAutoFit/>
          </a:bodyPr>
          <a:lstStyle/>
          <a:p>
            <a:pPr algn="r">
              <a:spcBef>
                <a:spcPct val="50000"/>
              </a:spcBef>
              <a:defRPr/>
            </a:pPr>
            <a:r>
              <a:rPr lang="en-US" dirty="0">
                <a:solidFill>
                  <a:srgbClr val="080808"/>
                </a:solidFill>
                <a:latin typeface="Arial" pitchFamily="34" charset="0"/>
              </a:rPr>
              <a:t>www.education.state.pa.us</a:t>
            </a:r>
          </a:p>
        </p:txBody>
      </p:sp>
      <p:sp>
        <p:nvSpPr>
          <p:cNvPr id="1076" name="Text Box 52"/>
          <p:cNvSpPr txBox="1">
            <a:spLocks noChangeArrowheads="1"/>
          </p:cNvSpPr>
          <p:nvPr userDrawn="1"/>
        </p:nvSpPr>
        <p:spPr bwMode="auto">
          <a:xfrm>
            <a:off x="266700" y="1588"/>
            <a:ext cx="6341850" cy="461665"/>
          </a:xfrm>
          <a:prstGeom prst="rect">
            <a:avLst/>
          </a:prstGeom>
          <a:noFill/>
          <a:ln w="9525">
            <a:noFill/>
            <a:miter lim="800000"/>
            <a:headEnd/>
            <a:tailEnd/>
          </a:ln>
          <a:effectLst/>
        </p:spPr>
        <p:txBody>
          <a:bodyPr wrap="none">
            <a:spAutoFit/>
          </a:bodyPr>
          <a:lstStyle/>
          <a:p>
            <a:pPr>
              <a:defRPr/>
            </a:pPr>
            <a:r>
              <a:rPr lang="en-US" sz="2400" b="1" baseline="0" dirty="0" smtClean="0">
                <a:solidFill>
                  <a:schemeClr val="bg1"/>
                </a:solidFill>
                <a:latin typeface="Arial" pitchFamily="34" charset="0"/>
              </a:rPr>
              <a:t>Principal Effectiveness:  Setting the Stage</a:t>
            </a:r>
            <a:endParaRPr lang="en-US" sz="2400" b="1" dirty="0">
              <a:solidFill>
                <a:schemeClr val="bg1"/>
              </a:solidFill>
              <a:latin typeface="Arial" pitchFamily="34" charset="0"/>
            </a:endParaRPr>
          </a:p>
        </p:txBody>
      </p:sp>
      <p:graphicFrame>
        <p:nvGraphicFramePr>
          <p:cNvPr id="1026" name="Object 58"/>
          <p:cNvGraphicFramePr>
            <a:graphicFrameLocks noChangeAspect="1"/>
          </p:cNvGraphicFramePr>
          <p:nvPr/>
        </p:nvGraphicFramePr>
        <p:xfrm>
          <a:off x="6918325" y="0"/>
          <a:ext cx="2130425" cy="519113"/>
        </p:xfrm>
        <a:graphic>
          <a:graphicData uri="http://schemas.openxmlformats.org/presentationml/2006/ole">
            <mc:AlternateContent xmlns:mc="http://schemas.openxmlformats.org/markup-compatibility/2006">
              <mc:Choice xmlns:v="urn:schemas-microsoft-com:vml" Requires="v">
                <p:oleObj spid="_x0000_s1196" name="CorelPhotoPaint.Image.10" r:id="rId15" imgW="2130556" imgH="548223" progId="">
                  <p:embed/>
                </p:oleObj>
              </mc:Choice>
              <mc:Fallback>
                <p:oleObj name="CorelPhotoPaint.Image.10" r:id="rId15" imgW="2130556" imgH="548223" progId="">
                  <p:embed/>
                  <p:pic>
                    <p:nvPicPr>
                      <p:cNvPr id="0" name="Picture 2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918325" y="0"/>
                        <a:ext cx="2130425" cy="519113"/>
                      </a:xfrm>
                      <a:prstGeom prst="rect">
                        <a:avLst/>
                      </a:prstGeom>
                      <a:noFill/>
                      <a:ln>
                        <a:noFill/>
                      </a:ln>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DE78A786-2300-43ED-B98F-0D9B678CCB39}" type="slidenum">
              <a:rPr lang="en-US" smtClean="0">
                <a:solidFill>
                  <a:prstClr val="black">
                    <a:tint val="75000"/>
                  </a:prstClr>
                </a:solidFill>
                <a:latin typeface="Calibri"/>
              </a:rPr>
              <a:pPr fontAlgn="auto">
                <a:spcBef>
                  <a:spcPts val="0"/>
                </a:spcBef>
                <a:spcAft>
                  <a:spcPts val="0"/>
                </a:spcAft>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876637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p:cNvPicPr>
            <a:picLocks noChangeAspect="1" noChangeArrowheads="1"/>
          </p:cNvPicPr>
          <p:nvPr/>
        </p:nvPicPr>
        <p:blipFill>
          <a:blip r:embed="rId3" cstate="print"/>
          <a:srcRect/>
          <a:stretch>
            <a:fillRect/>
          </a:stretch>
        </p:blipFill>
        <p:spPr bwMode="auto">
          <a:xfrm>
            <a:off x="2711450" y="2673793"/>
            <a:ext cx="3716338" cy="3422650"/>
          </a:xfrm>
          <a:prstGeom prst="rect">
            <a:avLst/>
          </a:prstGeom>
          <a:noFill/>
          <a:ln w="9525">
            <a:noFill/>
            <a:miter lim="800000"/>
            <a:headEnd/>
            <a:tailEnd/>
          </a:ln>
        </p:spPr>
      </p:pic>
      <p:sp>
        <p:nvSpPr>
          <p:cNvPr id="2052" name="Rectangle 3"/>
          <p:cNvSpPr>
            <a:spLocks noChangeArrowheads="1"/>
          </p:cNvSpPr>
          <p:nvPr/>
        </p:nvSpPr>
        <p:spPr bwMode="auto">
          <a:xfrm>
            <a:off x="449263" y="1089025"/>
            <a:ext cx="8258175" cy="945963"/>
          </a:xfrm>
          <a:prstGeom prst="rect">
            <a:avLst/>
          </a:prstGeom>
          <a:noFill/>
          <a:ln w="9525">
            <a:noFill/>
            <a:miter lim="800000"/>
            <a:headEnd/>
            <a:tailEnd/>
          </a:ln>
        </p:spPr>
        <p:txBody>
          <a:bodyPr/>
          <a:lstStyle/>
          <a:p>
            <a:pPr algn="ctr">
              <a:tabLst>
                <a:tab pos="2684463" algn="l"/>
              </a:tabLst>
            </a:pPr>
            <a:r>
              <a:rPr lang="en-US" sz="3600" b="1" dirty="0" smtClean="0">
                <a:latin typeface="Tahoma" pitchFamily="34" charset="0"/>
              </a:rPr>
              <a:t>Principal Effectiveness:</a:t>
            </a:r>
            <a:br>
              <a:rPr lang="en-US" sz="3600" b="1" dirty="0" smtClean="0">
                <a:latin typeface="Tahoma" pitchFamily="34" charset="0"/>
              </a:rPr>
            </a:br>
            <a:r>
              <a:rPr lang="en-US" sz="3600" b="1" dirty="0" smtClean="0">
                <a:latin typeface="Tahoma" pitchFamily="34" charset="0"/>
              </a:rPr>
              <a:t>Setting the Stage</a:t>
            </a:r>
            <a:endParaRPr lang="en-US" sz="3600" b="1" dirty="0">
              <a:latin typeface="Tahoma" pitchFamily="34" charset="0"/>
            </a:endParaRPr>
          </a:p>
          <a:p>
            <a:pPr algn="ctr">
              <a:tabLst>
                <a:tab pos="2684463" algn="l"/>
              </a:tabLst>
            </a:pPr>
            <a:endParaRPr lang="en-US" sz="2800" dirty="0"/>
          </a:p>
          <a:p>
            <a:pPr algn="ctr">
              <a:tabLst>
                <a:tab pos="2684463" algn="l"/>
              </a:tabLst>
            </a:pPr>
            <a:endParaRPr lang="en-US" sz="2000" dirty="0"/>
          </a:p>
          <a:p>
            <a:pPr algn="ctr">
              <a:spcBef>
                <a:spcPct val="20000"/>
              </a:spcBef>
              <a:tabLst>
                <a:tab pos="2684463" algn="l"/>
              </a:tabLst>
            </a:pPr>
            <a:endParaRPr lang="en-US" sz="2000" dirty="0"/>
          </a:p>
        </p:txBody>
      </p:sp>
      <p:sp>
        <p:nvSpPr>
          <p:cNvPr id="2053" name="Text Box 4"/>
          <p:cNvSpPr txBox="1">
            <a:spLocks noChangeArrowheads="1"/>
          </p:cNvSpPr>
          <p:nvPr/>
        </p:nvSpPr>
        <p:spPr bwMode="auto">
          <a:xfrm>
            <a:off x="228600" y="6248400"/>
            <a:ext cx="2667000" cy="366713"/>
          </a:xfrm>
          <a:prstGeom prst="rect">
            <a:avLst/>
          </a:prstGeom>
          <a:noFill/>
          <a:ln w="9525">
            <a:noFill/>
            <a:miter lim="800000"/>
            <a:headEnd/>
            <a:tailEnd/>
          </a:ln>
        </p:spPr>
        <p:txBody>
          <a:bodyPr>
            <a:spAutoFit/>
          </a:bodyPr>
          <a:lstStyle/>
          <a:p>
            <a:pPr>
              <a:spcBef>
                <a:spcPct val="50000"/>
              </a:spcBef>
            </a:pPr>
            <a:endParaRPr lang="en-US" sz="1800" dirty="0">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2301"/>
          <a:stretch/>
        </p:blipFill>
        <p:spPr bwMode="auto">
          <a:xfrm>
            <a:off x="287933" y="704849"/>
            <a:ext cx="8426199" cy="561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8242479" y="5821251"/>
            <a:ext cx="244698" cy="2962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029575" y="5969358"/>
            <a:ext cx="212904" cy="246221"/>
          </a:xfrm>
          <a:prstGeom prst="rect">
            <a:avLst/>
          </a:prstGeom>
          <a:solidFill>
            <a:schemeClr val="bg1"/>
          </a:solidFill>
        </p:spPr>
        <p:txBody>
          <a:bodyPr wrap="square" rtlCol="0">
            <a:spAutoFit/>
          </a:bodyPr>
          <a:lstStyle/>
          <a:p>
            <a:endParaRPr lang="en-US" dirty="0"/>
          </a:p>
        </p:txBody>
      </p:sp>
      <p:sp>
        <p:nvSpPr>
          <p:cNvPr id="4" name="Slide Number Placeholder 3"/>
          <p:cNvSpPr>
            <a:spLocks noGrp="1"/>
          </p:cNvSpPr>
          <p:nvPr>
            <p:ph type="sldNum" sz="quarter" idx="12"/>
          </p:nvPr>
        </p:nvSpPr>
        <p:spPr/>
        <p:txBody>
          <a:bodyPr/>
          <a:lstStyle/>
          <a:p>
            <a:fld id="{DE78A786-2300-43ED-B98F-0D9B678CCB39}" type="slidenum">
              <a:rPr lang="en-US" smtClean="0">
                <a:solidFill>
                  <a:prstClr val="black">
                    <a:tint val="75000"/>
                  </a:prstClr>
                </a:solidFill>
              </a:rPr>
              <a:pPr/>
              <a:t>10</a:t>
            </a:fld>
            <a:endParaRPr lang="en-US" dirty="0">
              <a:solidFill>
                <a:prstClr val="black">
                  <a:tint val="75000"/>
                </a:prstClr>
              </a:solidFill>
            </a:endParaRPr>
          </a:p>
        </p:txBody>
      </p:sp>
    </p:spTree>
    <p:extLst>
      <p:ext uri="{BB962C8B-B14F-4D97-AF65-F5344CB8AC3E}">
        <p14:creationId xmlns:p14="http://schemas.microsoft.com/office/powerpoint/2010/main" val="6706572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RTTT</a:t>
            </a:r>
            <a:endParaRPr lang="en-US" b="1" dirty="0">
              <a:latin typeface="Times New Roman" pitchFamily="18" charset="0"/>
              <a:cs typeface="Times New Roman"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349147708"/>
              </p:ext>
            </p:extLst>
          </p:nvPr>
        </p:nvGraphicFramePr>
        <p:xfrm>
          <a:off x="467933" y="1873517"/>
          <a:ext cx="8096520" cy="4106059"/>
        </p:xfrm>
        <a:graphic>
          <a:graphicData uri="http://schemas.openxmlformats.org/drawingml/2006/table">
            <a:tbl>
              <a:tblPr firstRow="1" bandRow="1">
                <a:tableStyleId>{21E4AEA4-8DFA-4A89-87EB-49C32662AFE0}</a:tableStyleId>
              </a:tblPr>
              <a:tblGrid>
                <a:gridCol w="3588912"/>
                <a:gridCol w="1545465"/>
                <a:gridCol w="1519707"/>
                <a:gridCol w="1442436"/>
              </a:tblGrid>
              <a:tr h="539899">
                <a:tc>
                  <a:txBody>
                    <a:bodyPr/>
                    <a:lstStyle/>
                    <a:p>
                      <a:endParaRPr lang="en-US" dirty="0"/>
                    </a:p>
                  </a:txBody>
                  <a:tcPr/>
                </a:tc>
                <a:tc>
                  <a:txBody>
                    <a:bodyPr/>
                    <a:lstStyle/>
                    <a:p>
                      <a:pPr algn="ctr"/>
                      <a:r>
                        <a:rPr lang="en-US" sz="2400" dirty="0" smtClean="0"/>
                        <a:t>12/13</a:t>
                      </a:r>
                      <a:endParaRPr lang="en-US" sz="2400" dirty="0"/>
                    </a:p>
                  </a:txBody>
                  <a:tcPr/>
                </a:tc>
                <a:tc>
                  <a:txBody>
                    <a:bodyPr/>
                    <a:lstStyle/>
                    <a:p>
                      <a:pPr algn="ctr"/>
                      <a:r>
                        <a:rPr lang="en-US" sz="2400" dirty="0" smtClean="0"/>
                        <a:t>13/14</a:t>
                      </a:r>
                      <a:endParaRPr lang="en-US" sz="2400" dirty="0"/>
                    </a:p>
                  </a:txBody>
                  <a:tcPr/>
                </a:tc>
                <a:tc>
                  <a:txBody>
                    <a:bodyPr/>
                    <a:lstStyle/>
                    <a:p>
                      <a:pPr algn="ctr"/>
                      <a:r>
                        <a:rPr lang="en-US" sz="2400" dirty="0" smtClean="0"/>
                        <a:t>14/15</a:t>
                      </a:r>
                      <a:endParaRPr lang="en-US" sz="2400" dirty="0"/>
                    </a:p>
                  </a:txBody>
                  <a:tcPr/>
                </a:tc>
              </a:tr>
              <a:tr h="5398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kern="1200" baseline="0" dirty="0" smtClean="0"/>
                        <a:t>Percent of superintendents from participating LEAs trained on principal evaluation rubrics. 	</a:t>
                      </a:r>
                    </a:p>
                    <a:p>
                      <a:endParaRPr lang="en-US" dirty="0"/>
                    </a:p>
                  </a:txBody>
                  <a:tcPr/>
                </a:tc>
                <a:tc>
                  <a:txBody>
                    <a:bodyPr/>
                    <a:lstStyle/>
                    <a:p>
                      <a:pPr algn="ctr"/>
                      <a:endParaRPr lang="en-US" sz="2400" dirty="0" smtClean="0"/>
                    </a:p>
                    <a:p>
                      <a:pPr algn="ctr"/>
                      <a:r>
                        <a:rPr lang="en-US" sz="2400" dirty="0" smtClean="0"/>
                        <a:t>25%</a:t>
                      </a:r>
                      <a:endParaRPr lang="en-US" sz="2400" dirty="0"/>
                    </a:p>
                  </a:txBody>
                  <a:tcPr/>
                </a:tc>
                <a:tc>
                  <a:txBody>
                    <a:bodyPr/>
                    <a:lstStyle/>
                    <a:p>
                      <a:pPr algn="ctr"/>
                      <a:endParaRPr lang="en-US" sz="2400" dirty="0" smtClean="0"/>
                    </a:p>
                    <a:p>
                      <a:pPr algn="ctr"/>
                      <a:r>
                        <a:rPr lang="en-US" sz="2400" dirty="0" smtClean="0"/>
                        <a:t>50%</a:t>
                      </a:r>
                    </a:p>
                    <a:p>
                      <a:pPr algn="ctr"/>
                      <a:endParaRPr lang="en-US" sz="2400" dirty="0"/>
                    </a:p>
                  </a:txBody>
                  <a:tcPr/>
                </a:tc>
                <a:tc>
                  <a:txBody>
                    <a:bodyPr/>
                    <a:lstStyle/>
                    <a:p>
                      <a:pPr algn="ctr"/>
                      <a:endParaRPr lang="en-US" sz="2400" dirty="0" smtClean="0"/>
                    </a:p>
                    <a:p>
                      <a:pPr algn="ctr"/>
                      <a:r>
                        <a:rPr lang="en-US" sz="2400" dirty="0" smtClean="0"/>
                        <a:t>75%</a:t>
                      </a:r>
                      <a:endParaRPr lang="en-US" sz="2400" dirty="0"/>
                    </a:p>
                  </a:txBody>
                  <a:tcPr/>
                </a:tc>
              </a:tr>
              <a:tr h="5398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kern="1200" baseline="0" dirty="0" smtClean="0"/>
                        <a:t>Percent of principals from participating LEAs trained on principal evaluation rubrics. 	</a:t>
                      </a:r>
                    </a:p>
                    <a:p>
                      <a:endParaRPr lang="en-US" dirty="0"/>
                    </a:p>
                  </a:txBody>
                  <a:tcPr/>
                </a:tc>
                <a:tc>
                  <a:txBody>
                    <a:bodyPr/>
                    <a:lstStyle/>
                    <a:p>
                      <a:pPr algn="ctr"/>
                      <a:endParaRPr lang="en-US" sz="2400" dirty="0" smtClean="0"/>
                    </a:p>
                    <a:p>
                      <a:pPr algn="ctr"/>
                      <a:r>
                        <a:rPr lang="en-US" sz="2400" dirty="0" smtClean="0"/>
                        <a:t>25%</a:t>
                      </a:r>
                      <a:endParaRPr lang="en-US" sz="2400" dirty="0"/>
                    </a:p>
                  </a:txBody>
                  <a:tcPr/>
                </a:tc>
                <a:tc>
                  <a:txBody>
                    <a:bodyPr/>
                    <a:lstStyle/>
                    <a:p>
                      <a:pPr algn="ctr"/>
                      <a:endParaRPr lang="en-US" sz="2400" dirty="0" smtClean="0"/>
                    </a:p>
                    <a:p>
                      <a:pPr algn="ctr"/>
                      <a:r>
                        <a:rPr lang="en-US" sz="2400" dirty="0" smtClean="0"/>
                        <a:t>50%</a:t>
                      </a:r>
                    </a:p>
                  </a:txBody>
                  <a:tcPr/>
                </a:tc>
                <a:tc>
                  <a:txBody>
                    <a:bodyPr/>
                    <a:lstStyle/>
                    <a:p>
                      <a:pPr algn="ctr"/>
                      <a:endParaRPr lang="en-US" sz="2400" dirty="0" smtClean="0"/>
                    </a:p>
                    <a:p>
                      <a:pPr algn="ctr"/>
                      <a:r>
                        <a:rPr lang="en-US" sz="2400" dirty="0" smtClean="0"/>
                        <a:t>75%</a:t>
                      </a:r>
                      <a:endParaRPr lang="en-US" sz="2400" dirty="0"/>
                    </a:p>
                  </a:txBody>
                  <a:tcPr/>
                </a:tc>
              </a:tr>
              <a:tr h="5398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kern="1200" baseline="0" dirty="0" smtClean="0"/>
                        <a:t>Percent of principals from participating LEAs evaluated with principal rubrics. 	</a:t>
                      </a:r>
                    </a:p>
                    <a:p>
                      <a:endParaRPr lang="en-US" dirty="0"/>
                    </a:p>
                  </a:txBody>
                  <a:tcPr/>
                </a:tc>
                <a:tc>
                  <a:txBody>
                    <a:bodyPr/>
                    <a:lstStyle/>
                    <a:p>
                      <a:pPr algn="ctr"/>
                      <a:endParaRPr lang="en-US" sz="2400" dirty="0" smtClean="0"/>
                    </a:p>
                    <a:p>
                      <a:pPr algn="ctr"/>
                      <a:r>
                        <a:rPr lang="en-US" sz="2400" dirty="0" smtClean="0"/>
                        <a:t>n/a</a:t>
                      </a:r>
                      <a:endParaRPr lang="en-US" sz="2400" dirty="0"/>
                    </a:p>
                  </a:txBody>
                  <a:tcPr/>
                </a:tc>
                <a:tc>
                  <a:txBody>
                    <a:bodyPr/>
                    <a:lstStyle/>
                    <a:p>
                      <a:pPr algn="ctr"/>
                      <a:endParaRPr lang="en-US" sz="2400" dirty="0" smtClean="0"/>
                    </a:p>
                    <a:p>
                      <a:pPr algn="ctr"/>
                      <a:r>
                        <a:rPr lang="en-US" sz="2400" dirty="0" smtClean="0"/>
                        <a:t>10%</a:t>
                      </a:r>
                      <a:endParaRPr lang="en-US" sz="2400" dirty="0"/>
                    </a:p>
                  </a:txBody>
                  <a:tcPr/>
                </a:tc>
                <a:tc>
                  <a:txBody>
                    <a:bodyPr/>
                    <a:lstStyle/>
                    <a:p>
                      <a:pPr algn="ctr"/>
                      <a:endParaRPr lang="en-US" sz="2400" dirty="0" smtClean="0"/>
                    </a:p>
                    <a:p>
                      <a:pPr algn="ctr"/>
                      <a:r>
                        <a:rPr lang="en-US" sz="2400" dirty="0" smtClean="0"/>
                        <a:t>50%</a:t>
                      </a:r>
                      <a:endParaRPr lang="en-US" sz="2400" dirty="0"/>
                    </a:p>
                  </a:txBody>
                  <a:tcPr/>
                </a:tc>
              </a:tr>
            </a:tbl>
          </a:graphicData>
        </a:graphic>
      </p:graphicFrame>
      <p:sp>
        <p:nvSpPr>
          <p:cNvPr id="3" name="Slide Number Placeholder 2"/>
          <p:cNvSpPr>
            <a:spLocks noGrp="1"/>
          </p:cNvSpPr>
          <p:nvPr>
            <p:ph type="sldNum" sz="quarter" idx="12"/>
          </p:nvPr>
        </p:nvSpPr>
        <p:spPr/>
        <p:txBody>
          <a:bodyPr/>
          <a:lstStyle/>
          <a:p>
            <a:fld id="{DE78A786-2300-43ED-B98F-0D9B678CCB39}" type="slidenum">
              <a:rPr lang="en-US" smtClean="0">
                <a:solidFill>
                  <a:prstClr val="black">
                    <a:tint val="75000"/>
                  </a:prstClr>
                </a:solidFill>
              </a:rPr>
              <a:pPr/>
              <a:t>11</a:t>
            </a:fld>
            <a:endParaRPr lang="en-US" dirty="0">
              <a:solidFill>
                <a:prstClr val="black">
                  <a:tint val="75000"/>
                </a:prstClr>
              </a:solidFill>
            </a:endParaRPr>
          </a:p>
        </p:txBody>
      </p:sp>
    </p:spTree>
    <p:extLst>
      <p:ext uri="{BB962C8B-B14F-4D97-AF65-F5344CB8AC3E}">
        <p14:creationId xmlns:p14="http://schemas.microsoft.com/office/powerpoint/2010/main" val="20194518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095482" y="1806881"/>
            <a:ext cx="4736206" cy="1470025"/>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r>
              <a:rPr lang="en-US" b="1" dirty="0" smtClean="0">
                <a:latin typeface="Times New Roman" pitchFamily="18" charset="0"/>
                <a:cs typeface="Times New Roman" pitchFamily="18" charset="0"/>
              </a:rPr>
              <a:t>Perceptions </a:t>
            </a:r>
            <a:r>
              <a:rPr lang="en-US" b="1" dirty="0" smtClean="0">
                <a:latin typeface="Times New Roman" pitchFamily="18" charset="0"/>
                <a:cs typeface="Times New Roman" pitchFamily="18" charset="0"/>
              </a:rPr>
              <a:t>of Principal Effectiveness</a:t>
            </a:r>
            <a:r>
              <a:rPr lang="en-US" dirty="0" smtClean="0"/>
              <a:t/>
            </a:r>
            <a:br>
              <a:rPr lang="en-US" dirty="0" smtClean="0"/>
            </a:br>
            <a:r>
              <a:rPr lang="en-US" sz="2800" dirty="0" smtClean="0"/>
              <a:t/>
            </a:r>
            <a:br>
              <a:rPr lang="en-US" sz="2800" dirty="0" smtClean="0"/>
            </a:br>
            <a:endParaRPr lang="en-US" dirty="0"/>
          </a:p>
        </p:txBody>
      </p:sp>
      <p:pic>
        <p:nvPicPr>
          <p:cNvPr id="4098" name="Picture 2" descr="C:\Users\WIU\AppData\Local\Microsoft\Windows\Temporary Internet Files\Content.IE5\CDJI9BY2\MP900438755[1].jpg"/>
          <p:cNvPicPr>
            <a:picLocks noChangeAspect="1" noChangeArrowheads="1"/>
          </p:cNvPicPr>
          <p:nvPr/>
        </p:nvPicPr>
        <p:blipFill rotWithShape="1">
          <a:blip r:embed="rId2">
            <a:extLst>
              <a:ext uri="{28A0092B-C50C-407E-A947-70E740481C1C}">
                <a14:useLocalDpi xmlns:a14="http://schemas.microsoft.com/office/drawing/2010/main" val="0"/>
              </a:ext>
            </a:extLst>
          </a:blip>
          <a:srcRect r="14588"/>
          <a:stretch/>
        </p:blipFill>
        <p:spPr bwMode="auto">
          <a:xfrm>
            <a:off x="329313" y="1678316"/>
            <a:ext cx="3637380" cy="319718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DE78A786-2300-43ED-B98F-0D9B678CCB39}" type="slidenum">
              <a:rPr lang="en-US" smtClean="0">
                <a:solidFill>
                  <a:prstClr val="black">
                    <a:tint val="75000"/>
                  </a:prstClr>
                </a:solidFill>
              </a:rPr>
              <a:pPr/>
              <a:t>12</a:t>
            </a:fld>
            <a:endParaRPr lang="en-US" dirty="0">
              <a:solidFill>
                <a:prstClr val="black">
                  <a:tint val="75000"/>
                </a:prstClr>
              </a:solidFill>
            </a:endParaRPr>
          </a:p>
        </p:txBody>
      </p:sp>
    </p:spTree>
    <p:extLst>
      <p:ext uri="{BB962C8B-B14F-4D97-AF65-F5344CB8AC3E}">
        <p14:creationId xmlns:p14="http://schemas.microsoft.com/office/powerpoint/2010/main" val="37392208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095482" y="1806881"/>
            <a:ext cx="4736206" cy="1470025"/>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r>
              <a:rPr lang="en-US" b="1" dirty="0" smtClean="0">
                <a:latin typeface="Times New Roman" pitchFamily="18" charset="0"/>
                <a:cs typeface="Times New Roman" pitchFamily="18" charset="0"/>
              </a:rPr>
              <a:t>State </a:t>
            </a:r>
            <a:r>
              <a:rPr lang="en-US" b="1" dirty="0" smtClean="0">
                <a:latin typeface="Times New Roman" pitchFamily="18" charset="0"/>
                <a:cs typeface="Times New Roman" pitchFamily="18" charset="0"/>
              </a:rPr>
              <a:t>of the Research</a:t>
            </a:r>
            <a:endParaRPr lang="en-US" b="1" dirty="0">
              <a:latin typeface="Times New Roman" pitchFamily="18" charset="0"/>
              <a:cs typeface="Times New Roman" pitchFamily="18" charset="0"/>
            </a:endParaRPr>
          </a:p>
        </p:txBody>
      </p:sp>
      <p:pic>
        <p:nvPicPr>
          <p:cNvPr id="5122" name="Picture 2" descr="C:\Users\WIU\AppData\Local\Microsoft\Windows\Temporary Internet Files\Content.IE5\U70NA0DJ\MP90040927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812" y="1187309"/>
            <a:ext cx="3415786" cy="513621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DE78A786-2300-43ED-B98F-0D9B678CCB39}" type="slidenum">
              <a:rPr lang="en-US" smtClean="0">
                <a:solidFill>
                  <a:prstClr val="black">
                    <a:tint val="75000"/>
                  </a:prstClr>
                </a:solidFill>
              </a:rPr>
              <a:pPr/>
              <a:t>13</a:t>
            </a:fld>
            <a:endParaRPr lang="en-US" dirty="0">
              <a:solidFill>
                <a:prstClr val="black">
                  <a:tint val="75000"/>
                </a:prstClr>
              </a:solidFill>
            </a:endParaRPr>
          </a:p>
        </p:txBody>
      </p:sp>
    </p:spTree>
    <p:extLst>
      <p:ext uri="{BB962C8B-B14F-4D97-AF65-F5344CB8AC3E}">
        <p14:creationId xmlns:p14="http://schemas.microsoft.com/office/powerpoint/2010/main" val="23719540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925" y="284163"/>
            <a:ext cx="8229600" cy="1211262"/>
          </a:xfrm>
        </p:spPr>
        <p:txBody>
          <a:bodyPr/>
          <a:lstStyle/>
          <a:p>
            <a:r>
              <a:rPr lang="en-US" sz="2400" dirty="0"/>
              <a:t/>
            </a:r>
            <a:br>
              <a:rPr lang="en-US" sz="2400" dirty="0"/>
            </a:br>
            <a:r>
              <a:rPr lang="en-US" sz="2800" i="1" dirty="0" smtClean="0"/>
              <a:t> </a:t>
            </a:r>
            <a:r>
              <a:rPr lang="en-US" sz="3200" b="1" i="1" dirty="0" smtClean="0">
                <a:latin typeface="Times New Roman" pitchFamily="18" charset="0"/>
                <a:cs typeface="Times New Roman" pitchFamily="18" charset="0"/>
              </a:rPr>
              <a:t>Review of Research </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962150"/>
            <a:ext cx="8229600" cy="4164013"/>
          </a:xfrm>
          <a:noFill/>
        </p:spPr>
        <p:txBody>
          <a:bodyPr/>
          <a:lstStyle/>
          <a:p>
            <a:pPr>
              <a:spcAft>
                <a:spcPts val="1200"/>
              </a:spcAft>
            </a:pPr>
            <a:r>
              <a:rPr lang="en-US" sz="2400" dirty="0" smtClean="0">
                <a:solidFill>
                  <a:srgbClr val="080808"/>
                </a:solidFill>
                <a:latin typeface="Times New Roman" pitchFamily="18" charset="0"/>
                <a:cs typeface="Times New Roman" pitchFamily="18" charset="0"/>
              </a:rPr>
              <a:t>Highlights from the </a:t>
            </a:r>
            <a:r>
              <a:rPr lang="en-US" sz="2400" dirty="0">
                <a:solidFill>
                  <a:srgbClr val="080808"/>
                </a:solidFill>
                <a:latin typeface="Times New Roman" pitchFamily="18" charset="0"/>
                <a:cs typeface="Times New Roman" pitchFamily="18" charset="0"/>
              </a:rPr>
              <a:t>RAND Corporation </a:t>
            </a:r>
            <a:r>
              <a:rPr lang="en-US" sz="2400" dirty="0" smtClean="0">
                <a:solidFill>
                  <a:srgbClr val="080808"/>
                </a:solidFill>
                <a:latin typeface="Times New Roman" pitchFamily="18" charset="0"/>
                <a:cs typeface="Times New Roman" pitchFamily="18" charset="0"/>
              </a:rPr>
              <a:t>Report:  “First Year Principals in Urban School Districts”: </a:t>
            </a:r>
          </a:p>
          <a:p>
            <a:pPr lvl="1">
              <a:spcBef>
                <a:spcPts val="0"/>
              </a:spcBef>
              <a:spcAft>
                <a:spcPts val="1200"/>
              </a:spcAft>
            </a:pPr>
            <a:r>
              <a:rPr lang="en-US" sz="2000" dirty="0" smtClean="0">
                <a:solidFill>
                  <a:srgbClr val="080808"/>
                </a:solidFill>
                <a:latin typeface="Times New Roman" pitchFamily="18" charset="0"/>
                <a:cs typeface="Times New Roman" pitchFamily="18" charset="0"/>
              </a:rPr>
              <a:t>The report provided an analysis </a:t>
            </a:r>
            <a:r>
              <a:rPr lang="en-US" sz="2000" dirty="0">
                <a:solidFill>
                  <a:srgbClr val="080808"/>
                </a:solidFill>
                <a:latin typeface="Times New Roman" pitchFamily="18" charset="0"/>
                <a:cs typeface="Times New Roman" pitchFamily="18" charset="0"/>
              </a:rPr>
              <a:t>of the relationship between first year principals and </a:t>
            </a:r>
            <a:r>
              <a:rPr lang="en-US" sz="2000" dirty="0" smtClean="0">
                <a:solidFill>
                  <a:srgbClr val="080808"/>
                </a:solidFill>
                <a:latin typeface="Times New Roman" pitchFamily="18" charset="0"/>
                <a:cs typeface="Times New Roman" pitchFamily="18" charset="0"/>
              </a:rPr>
              <a:t>achievement</a:t>
            </a:r>
            <a:r>
              <a:rPr lang="en-US" sz="2000" dirty="0">
                <a:solidFill>
                  <a:srgbClr val="080808"/>
                </a:solidFill>
                <a:latin typeface="Times New Roman" pitchFamily="18" charset="0"/>
                <a:cs typeface="Times New Roman" pitchFamily="18" charset="0"/>
              </a:rPr>
              <a:t> </a:t>
            </a:r>
            <a:r>
              <a:rPr lang="en-US" sz="2000" dirty="0" smtClean="0">
                <a:solidFill>
                  <a:srgbClr val="080808"/>
                </a:solidFill>
                <a:latin typeface="Times New Roman" pitchFamily="18" charset="0"/>
                <a:cs typeface="Times New Roman" pitchFamily="18" charset="0"/>
              </a:rPr>
              <a:t>within urban school districts.</a:t>
            </a:r>
          </a:p>
          <a:p>
            <a:pPr lvl="1">
              <a:spcBef>
                <a:spcPts val="0"/>
              </a:spcBef>
              <a:spcAft>
                <a:spcPts val="1200"/>
              </a:spcAft>
            </a:pPr>
            <a:r>
              <a:rPr lang="en-US" sz="2000" dirty="0" smtClean="0">
                <a:solidFill>
                  <a:srgbClr val="080808"/>
                </a:solidFill>
                <a:latin typeface="Times New Roman" pitchFamily="18" charset="0"/>
                <a:cs typeface="Times New Roman" pitchFamily="18" charset="0"/>
              </a:rPr>
              <a:t>Results showed that when </a:t>
            </a:r>
            <a:r>
              <a:rPr lang="en-US" sz="2000" dirty="0">
                <a:solidFill>
                  <a:srgbClr val="080808"/>
                </a:solidFill>
                <a:latin typeface="Times New Roman" pitchFamily="18" charset="0"/>
                <a:cs typeface="Times New Roman" pitchFamily="18" charset="0"/>
              </a:rPr>
              <a:t>a principal leaves, student </a:t>
            </a:r>
            <a:r>
              <a:rPr lang="en-US" sz="2000" dirty="0" smtClean="0">
                <a:solidFill>
                  <a:srgbClr val="080808"/>
                </a:solidFill>
                <a:latin typeface="Times New Roman" pitchFamily="18" charset="0"/>
                <a:cs typeface="Times New Roman" pitchFamily="18" charset="0"/>
              </a:rPr>
              <a:t>achievement  </a:t>
            </a:r>
            <a:r>
              <a:rPr lang="en-US" sz="2000" dirty="0">
                <a:solidFill>
                  <a:srgbClr val="080808"/>
                </a:solidFill>
                <a:latin typeface="Times New Roman" pitchFamily="18" charset="0"/>
                <a:cs typeface="Times New Roman" pitchFamily="18" charset="0"/>
              </a:rPr>
              <a:t>suffers 2-3 </a:t>
            </a:r>
            <a:r>
              <a:rPr lang="en-US" sz="2000" dirty="0" smtClean="0">
                <a:solidFill>
                  <a:srgbClr val="080808"/>
                </a:solidFill>
                <a:latin typeface="Times New Roman" pitchFamily="18" charset="0"/>
                <a:cs typeface="Times New Roman" pitchFamily="18" charset="0"/>
              </a:rPr>
              <a:t>years.</a:t>
            </a:r>
            <a:endParaRPr lang="en-US" dirty="0">
              <a:solidFill>
                <a:srgbClr val="080808"/>
              </a:solidFill>
              <a:latin typeface="Times New Roman" pitchFamily="18" charset="0"/>
              <a:cs typeface="Times New Roman" pitchFamily="18" charset="0"/>
            </a:endParaRPr>
          </a:p>
          <a:p>
            <a:pPr lvl="1"/>
            <a:endParaRPr lang="en-US" sz="2400" dirty="0" smtClean="0">
              <a:solidFill>
                <a:srgbClr val="FF0000"/>
              </a:solidFill>
              <a:latin typeface="Times New Roman" pitchFamily="18" charset="0"/>
              <a:cs typeface="Times New Roman" pitchFamily="18" charset="0"/>
            </a:endParaRPr>
          </a:p>
          <a:p>
            <a:pPr marL="0" indent="0">
              <a:buNone/>
            </a:pPr>
            <a:r>
              <a:rPr lang="en-US" sz="1800" u="sng" dirty="0">
                <a:solidFill>
                  <a:srgbClr val="080808"/>
                </a:solidFill>
                <a:latin typeface="Times New Roman" pitchFamily="18" charset="0"/>
                <a:cs typeface="Times New Roman" pitchFamily="18" charset="0"/>
              </a:rPr>
              <a:t>Resource</a:t>
            </a:r>
            <a:r>
              <a:rPr lang="en-US" sz="1800" dirty="0">
                <a:solidFill>
                  <a:srgbClr val="080808"/>
                </a:solidFill>
                <a:latin typeface="Times New Roman" pitchFamily="18" charset="0"/>
                <a:cs typeface="Times New Roman" pitchFamily="18" charset="0"/>
              </a:rPr>
              <a:t>: </a:t>
            </a:r>
            <a:r>
              <a:rPr lang="en-US" sz="1800" dirty="0" smtClean="0">
                <a:solidFill>
                  <a:srgbClr val="080808"/>
                </a:solidFill>
                <a:latin typeface="Times New Roman" pitchFamily="18" charset="0"/>
                <a:cs typeface="Times New Roman" pitchFamily="18" charset="0"/>
              </a:rPr>
              <a:t> </a:t>
            </a:r>
            <a:r>
              <a:rPr lang="en-US" sz="1700" dirty="0" smtClean="0">
                <a:solidFill>
                  <a:srgbClr val="0070C0"/>
                </a:solidFill>
                <a:latin typeface="Times New Roman" pitchFamily="18" charset="0"/>
                <a:cs typeface="Times New Roman" pitchFamily="18" charset="0"/>
              </a:rPr>
              <a:t>http</a:t>
            </a:r>
            <a:r>
              <a:rPr lang="en-US" sz="1700" dirty="0">
                <a:solidFill>
                  <a:srgbClr val="0070C0"/>
                </a:solidFill>
                <a:latin typeface="Times New Roman" pitchFamily="18" charset="0"/>
                <a:cs typeface="Times New Roman" pitchFamily="18" charset="0"/>
              </a:rPr>
              <a:t>://www.rand.org/content/dam/rand/pubs/technical_reports/2012/RAND_TR1191.pdf</a:t>
            </a:r>
          </a:p>
          <a:p>
            <a:pPr marL="0" indent="0">
              <a:buNone/>
            </a:pPr>
            <a:r>
              <a:rPr lang="en-US" sz="1800" dirty="0" smtClean="0">
                <a:solidFill>
                  <a:srgbClr val="0070C0"/>
                </a:solidFill>
              </a:rPr>
              <a:t>   </a:t>
            </a:r>
            <a:endParaRPr lang="en-US" sz="1800" dirty="0">
              <a:solidFill>
                <a:srgbClr val="0070C0"/>
              </a:solidFill>
            </a:endParaRPr>
          </a:p>
          <a:p>
            <a:pPr marL="0" indent="0">
              <a:buNone/>
            </a:pPr>
            <a:endParaRPr lang="en-US" dirty="0"/>
          </a:p>
        </p:txBody>
      </p:sp>
      <p:sp>
        <p:nvSpPr>
          <p:cNvPr id="5" name="Slide Number Placeholder 4"/>
          <p:cNvSpPr>
            <a:spLocks noGrp="1"/>
          </p:cNvSpPr>
          <p:nvPr>
            <p:ph type="sldNum" sz="quarter" idx="12"/>
          </p:nvPr>
        </p:nvSpPr>
        <p:spPr/>
        <p:txBody>
          <a:bodyPr/>
          <a:lstStyle/>
          <a:p>
            <a:fld id="{DE78A786-2300-43ED-B98F-0D9B678CCB39}" type="slidenum">
              <a:rPr lang="en-US" smtClean="0">
                <a:solidFill>
                  <a:prstClr val="black">
                    <a:tint val="75000"/>
                  </a:prstClr>
                </a:solidFill>
              </a:rPr>
              <a:pPr/>
              <a:t>14</a:t>
            </a:fld>
            <a:endParaRPr lang="en-US" dirty="0">
              <a:solidFill>
                <a:prstClr val="black">
                  <a:tint val="75000"/>
                </a:prstClr>
              </a:solidFill>
            </a:endParaRPr>
          </a:p>
        </p:txBody>
      </p:sp>
    </p:spTree>
    <p:extLst>
      <p:ext uri="{BB962C8B-B14F-4D97-AF65-F5344CB8AC3E}">
        <p14:creationId xmlns:p14="http://schemas.microsoft.com/office/powerpoint/2010/main" val="30305574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8150"/>
            <a:ext cx="8229600" cy="752475"/>
          </a:xfrm>
        </p:spPr>
        <p:txBody>
          <a:bodyPr>
            <a:normAutofit fontScale="90000"/>
          </a:bodyPr>
          <a:lstStyle/>
          <a:p>
            <a:r>
              <a:rPr lang="en-US" sz="2400" dirty="0"/>
              <a:t/>
            </a:r>
            <a:br>
              <a:rPr lang="en-US" sz="2400" dirty="0"/>
            </a:br>
            <a:r>
              <a:rPr lang="en-US" sz="2800" i="1" dirty="0" smtClean="0"/>
              <a:t> </a:t>
            </a:r>
            <a:r>
              <a:rPr lang="en-US" sz="3600" b="1" i="1" dirty="0" smtClean="0">
                <a:latin typeface="Times New Roman" pitchFamily="18" charset="0"/>
                <a:cs typeface="Times New Roman" pitchFamily="18" charset="0"/>
              </a:rPr>
              <a:t>Review of Research</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a:noFill/>
        </p:spPr>
        <p:txBody>
          <a:bodyPr/>
          <a:lstStyle/>
          <a:p>
            <a:pPr>
              <a:spcAft>
                <a:spcPts val="1200"/>
              </a:spcAft>
            </a:pPr>
            <a:r>
              <a:rPr lang="en-US" sz="2400" dirty="0" smtClean="0">
                <a:solidFill>
                  <a:srgbClr val="080808"/>
                </a:solidFill>
                <a:latin typeface="Times New Roman" pitchFamily="18" charset="0"/>
                <a:cs typeface="Times New Roman" pitchFamily="18" charset="0"/>
              </a:rPr>
              <a:t>Highlights from the Measures of Effective Teaching (MET) Report: </a:t>
            </a:r>
          </a:p>
          <a:p>
            <a:pPr lvl="1">
              <a:spcBef>
                <a:spcPts val="0"/>
              </a:spcBef>
              <a:spcAft>
                <a:spcPts val="1200"/>
              </a:spcAft>
            </a:pPr>
            <a:r>
              <a:rPr lang="en-US" sz="2000" dirty="0">
                <a:solidFill>
                  <a:srgbClr val="080808"/>
                </a:solidFill>
                <a:latin typeface="Times New Roman" pitchFamily="18" charset="0"/>
                <a:cs typeface="Times New Roman" pitchFamily="18" charset="0"/>
              </a:rPr>
              <a:t>Principals have the greatest </a:t>
            </a:r>
            <a:r>
              <a:rPr lang="en-US" sz="2000" u="sng" dirty="0">
                <a:solidFill>
                  <a:srgbClr val="080808"/>
                </a:solidFill>
                <a:latin typeface="Times New Roman" pitchFamily="18" charset="0"/>
                <a:cs typeface="Times New Roman" pitchFamily="18" charset="0"/>
              </a:rPr>
              <a:t>indirect</a:t>
            </a:r>
            <a:r>
              <a:rPr lang="en-US" sz="2000" dirty="0">
                <a:solidFill>
                  <a:srgbClr val="080808"/>
                </a:solidFill>
                <a:latin typeface="Times New Roman" pitchFamily="18" charset="0"/>
                <a:cs typeface="Times New Roman" pitchFamily="18" charset="0"/>
              </a:rPr>
              <a:t> impact on student </a:t>
            </a:r>
            <a:r>
              <a:rPr lang="en-US" sz="2000" dirty="0" smtClean="0">
                <a:solidFill>
                  <a:srgbClr val="080808"/>
                </a:solidFill>
                <a:latin typeface="Times New Roman" pitchFamily="18" charset="0"/>
                <a:cs typeface="Times New Roman" pitchFamily="18" charset="0"/>
              </a:rPr>
              <a:t>learning.</a:t>
            </a:r>
          </a:p>
          <a:p>
            <a:pPr lvl="1">
              <a:spcBef>
                <a:spcPts val="0"/>
              </a:spcBef>
              <a:spcAft>
                <a:spcPts val="1200"/>
              </a:spcAft>
            </a:pPr>
            <a:r>
              <a:rPr lang="en-US" sz="2000" dirty="0" smtClean="0">
                <a:solidFill>
                  <a:srgbClr val="080808"/>
                </a:solidFill>
                <a:latin typeface="Times New Roman" pitchFamily="18" charset="0"/>
                <a:cs typeface="Times New Roman" pitchFamily="18" charset="0"/>
              </a:rPr>
              <a:t>An emphasis is needed for evaluators to be accredited and reaccredited after a set period of time to prevent rater drift.</a:t>
            </a:r>
            <a:endParaRPr lang="en-US" sz="2000" dirty="0">
              <a:solidFill>
                <a:srgbClr val="080808"/>
              </a:solidFill>
              <a:latin typeface="Times New Roman" pitchFamily="18" charset="0"/>
              <a:cs typeface="Times New Roman" pitchFamily="18" charset="0"/>
            </a:endParaRPr>
          </a:p>
          <a:p>
            <a:pPr lvl="1">
              <a:spcBef>
                <a:spcPts val="0"/>
              </a:spcBef>
              <a:spcAft>
                <a:spcPts val="1200"/>
              </a:spcAft>
            </a:pPr>
            <a:r>
              <a:rPr lang="en-US" sz="2000" dirty="0" smtClean="0">
                <a:solidFill>
                  <a:srgbClr val="080808"/>
                </a:solidFill>
                <a:latin typeface="Times New Roman" pitchFamily="18" charset="0"/>
                <a:cs typeface="Times New Roman" pitchFamily="18" charset="0"/>
              </a:rPr>
              <a:t>Having multiple observers helps to validate the growth, </a:t>
            </a:r>
            <a:r>
              <a:rPr lang="en-US" sz="2000" dirty="0" smtClean="0">
                <a:solidFill>
                  <a:srgbClr val="080808"/>
                </a:solidFill>
                <a:latin typeface="Times New Roman" pitchFamily="18" charset="0"/>
                <a:cs typeface="Times New Roman" pitchFamily="18" charset="0"/>
              </a:rPr>
              <a:t/>
            </a:r>
            <a:br>
              <a:rPr lang="en-US" sz="2000" dirty="0" smtClean="0">
                <a:solidFill>
                  <a:srgbClr val="080808"/>
                </a:solidFill>
                <a:latin typeface="Times New Roman" pitchFamily="18" charset="0"/>
                <a:cs typeface="Times New Roman" pitchFamily="18" charset="0"/>
              </a:rPr>
            </a:br>
            <a:r>
              <a:rPr lang="en-US" sz="2000" dirty="0" smtClean="0">
                <a:solidFill>
                  <a:srgbClr val="080808"/>
                </a:solidFill>
                <a:latin typeface="Times New Roman" pitchFamily="18" charset="0"/>
                <a:cs typeface="Times New Roman" pitchFamily="18" charset="0"/>
              </a:rPr>
              <a:t>improvement</a:t>
            </a:r>
            <a:r>
              <a:rPr lang="en-US" sz="2000" dirty="0" smtClean="0">
                <a:solidFill>
                  <a:srgbClr val="080808"/>
                </a:solidFill>
                <a:latin typeface="Times New Roman" pitchFamily="18" charset="0"/>
                <a:cs typeface="Times New Roman" pitchFamily="18" charset="0"/>
              </a:rPr>
              <a:t>, and evaluation process.</a:t>
            </a:r>
          </a:p>
          <a:p>
            <a:pPr marL="0" indent="0">
              <a:buNone/>
            </a:pPr>
            <a:endParaRPr lang="en-US" sz="2400" dirty="0">
              <a:solidFill>
                <a:srgbClr val="FF0000"/>
              </a:solidFill>
              <a:latin typeface="Times New Roman" pitchFamily="18" charset="0"/>
              <a:cs typeface="Times New Roman" pitchFamily="18" charset="0"/>
            </a:endParaRPr>
          </a:p>
          <a:p>
            <a:pPr marL="0" indent="0">
              <a:buNone/>
            </a:pPr>
            <a:r>
              <a:rPr lang="en-US" sz="1800" u="sng" dirty="0" smtClean="0">
                <a:solidFill>
                  <a:srgbClr val="080808"/>
                </a:solidFill>
                <a:latin typeface="Times New Roman" pitchFamily="18" charset="0"/>
                <a:cs typeface="Times New Roman" pitchFamily="18" charset="0"/>
              </a:rPr>
              <a:t>Resource</a:t>
            </a:r>
            <a:r>
              <a:rPr lang="en-US" sz="1800" dirty="0" smtClean="0">
                <a:solidFill>
                  <a:srgbClr val="080808"/>
                </a:solidFill>
                <a:latin typeface="Times New Roman" pitchFamily="18" charset="0"/>
                <a:cs typeface="Times New Roman" pitchFamily="18" charset="0"/>
              </a:rPr>
              <a:t>:  </a:t>
            </a:r>
            <a:br>
              <a:rPr lang="en-US" sz="1800" dirty="0" smtClean="0">
                <a:solidFill>
                  <a:srgbClr val="080808"/>
                </a:solidFill>
                <a:latin typeface="Times New Roman" pitchFamily="18" charset="0"/>
                <a:cs typeface="Times New Roman" pitchFamily="18" charset="0"/>
              </a:rPr>
            </a:br>
            <a:r>
              <a:rPr lang="en-US" sz="1700" dirty="0" smtClean="0">
                <a:solidFill>
                  <a:srgbClr val="0070C0"/>
                </a:solidFill>
                <a:latin typeface="Times New Roman" pitchFamily="18" charset="0"/>
                <a:cs typeface="Times New Roman" pitchFamily="18" charset="0"/>
              </a:rPr>
              <a:t>http://www.metproject.org/reports.php   </a:t>
            </a:r>
          </a:p>
          <a:p>
            <a:pPr marL="0" indent="0">
              <a:buNone/>
            </a:pPr>
            <a:endParaRPr lang="en-US" dirty="0"/>
          </a:p>
        </p:txBody>
      </p:sp>
      <p:sp>
        <p:nvSpPr>
          <p:cNvPr id="5" name="Slide Number Placeholder 4"/>
          <p:cNvSpPr>
            <a:spLocks noGrp="1"/>
          </p:cNvSpPr>
          <p:nvPr>
            <p:ph type="sldNum" sz="quarter" idx="12"/>
          </p:nvPr>
        </p:nvSpPr>
        <p:spPr/>
        <p:txBody>
          <a:bodyPr/>
          <a:lstStyle/>
          <a:p>
            <a:fld id="{DE78A786-2300-43ED-B98F-0D9B678CCB39}" type="slidenum">
              <a:rPr lang="en-US" smtClean="0">
                <a:solidFill>
                  <a:prstClr val="black">
                    <a:tint val="75000"/>
                  </a:prstClr>
                </a:solidFill>
              </a:rPr>
              <a:pPr/>
              <a:t>15</a:t>
            </a:fld>
            <a:endParaRPr lang="en-US" dirty="0">
              <a:solidFill>
                <a:prstClr val="black">
                  <a:tint val="75000"/>
                </a:prstClr>
              </a:solidFill>
            </a:endParaRPr>
          </a:p>
        </p:txBody>
      </p:sp>
    </p:spTree>
    <p:extLst>
      <p:ext uri="{BB962C8B-B14F-4D97-AF65-F5344CB8AC3E}">
        <p14:creationId xmlns:p14="http://schemas.microsoft.com/office/powerpoint/2010/main" val="19647520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475" y="381001"/>
            <a:ext cx="8229600" cy="647699"/>
          </a:xfrm>
        </p:spPr>
        <p:txBody>
          <a:bodyPr>
            <a:normAutofit fontScale="90000"/>
          </a:bodyPr>
          <a:lstStyle/>
          <a:p>
            <a:r>
              <a:rPr lang="en-US" sz="2800" dirty="0"/>
              <a:t/>
            </a:r>
            <a:br>
              <a:rPr lang="en-US" sz="2800" dirty="0"/>
            </a:br>
            <a:r>
              <a:rPr lang="en-US" sz="3600" b="1" i="1" dirty="0" smtClean="0">
                <a:latin typeface="Times New Roman" pitchFamily="18" charset="0"/>
                <a:cs typeface="Times New Roman" pitchFamily="18" charset="0"/>
              </a:rPr>
              <a:t>Review of </a:t>
            </a:r>
            <a:r>
              <a:rPr lang="en-US" sz="3600" b="1" i="1" dirty="0" smtClean="0">
                <a:latin typeface="Times New Roman" pitchFamily="18" charset="0"/>
                <a:cs typeface="Times New Roman" pitchFamily="18" charset="0"/>
              </a:rPr>
              <a:t>Research</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485900"/>
            <a:ext cx="8229600" cy="4796473"/>
          </a:xfrm>
          <a:noFill/>
        </p:spPr>
        <p:txBody>
          <a:bodyPr>
            <a:normAutofit lnSpcReduction="10000"/>
          </a:bodyPr>
          <a:lstStyle/>
          <a:p>
            <a:pPr>
              <a:spcAft>
                <a:spcPts val="1200"/>
              </a:spcAft>
            </a:pPr>
            <a:r>
              <a:rPr lang="en-US" sz="2400" dirty="0" smtClean="0">
                <a:solidFill>
                  <a:srgbClr val="080808"/>
                </a:solidFill>
                <a:latin typeface="Times New Roman" pitchFamily="18" charset="0"/>
                <a:cs typeface="Times New Roman" pitchFamily="18" charset="0"/>
              </a:rPr>
              <a:t>Highlights from the Wallace Foundation Report:  “The School Principal as Leader” include the following competencies for effective </a:t>
            </a:r>
            <a:r>
              <a:rPr lang="en-US" sz="2400" dirty="0">
                <a:solidFill>
                  <a:srgbClr val="080808"/>
                </a:solidFill>
                <a:latin typeface="Times New Roman" pitchFamily="18" charset="0"/>
                <a:cs typeface="Times New Roman" pitchFamily="18" charset="0"/>
              </a:rPr>
              <a:t>school </a:t>
            </a:r>
            <a:r>
              <a:rPr lang="en-US" sz="2400" dirty="0" smtClean="0">
                <a:solidFill>
                  <a:srgbClr val="080808"/>
                </a:solidFill>
                <a:latin typeface="Times New Roman" pitchFamily="18" charset="0"/>
                <a:cs typeface="Times New Roman" pitchFamily="18" charset="0"/>
              </a:rPr>
              <a:t>leaders: </a:t>
            </a:r>
          </a:p>
          <a:p>
            <a:pPr lvl="1">
              <a:spcBef>
                <a:spcPts val="0"/>
              </a:spcBef>
              <a:spcAft>
                <a:spcPts val="1200"/>
              </a:spcAft>
            </a:pPr>
            <a:r>
              <a:rPr lang="en-US" sz="2000" dirty="0" smtClean="0">
                <a:solidFill>
                  <a:srgbClr val="080808"/>
                </a:solidFill>
                <a:latin typeface="Times New Roman" pitchFamily="18" charset="0"/>
                <a:cs typeface="Times New Roman" pitchFamily="18" charset="0"/>
              </a:rPr>
              <a:t>Share a vision of academic success for all students</a:t>
            </a:r>
          </a:p>
          <a:p>
            <a:pPr lvl="1">
              <a:spcBef>
                <a:spcPts val="0"/>
              </a:spcBef>
              <a:spcAft>
                <a:spcPts val="1200"/>
              </a:spcAft>
            </a:pPr>
            <a:r>
              <a:rPr lang="en-US" sz="2000" dirty="0" smtClean="0">
                <a:solidFill>
                  <a:srgbClr val="080808"/>
                </a:solidFill>
                <a:latin typeface="Times New Roman" pitchFamily="18" charset="0"/>
                <a:cs typeface="Times New Roman" pitchFamily="18" charset="0"/>
              </a:rPr>
              <a:t>Create a climate hospitable to education</a:t>
            </a:r>
          </a:p>
          <a:p>
            <a:pPr lvl="1">
              <a:spcBef>
                <a:spcPts val="0"/>
              </a:spcBef>
              <a:spcAft>
                <a:spcPts val="1200"/>
              </a:spcAft>
            </a:pPr>
            <a:r>
              <a:rPr lang="en-US" sz="2000" dirty="0" smtClean="0">
                <a:solidFill>
                  <a:srgbClr val="080808"/>
                </a:solidFill>
                <a:latin typeface="Times New Roman" pitchFamily="18" charset="0"/>
                <a:cs typeface="Times New Roman" pitchFamily="18" charset="0"/>
              </a:rPr>
              <a:t>Cultivate leadership in others</a:t>
            </a:r>
          </a:p>
          <a:p>
            <a:pPr lvl="1">
              <a:spcBef>
                <a:spcPts val="0"/>
              </a:spcBef>
              <a:spcAft>
                <a:spcPts val="1200"/>
              </a:spcAft>
            </a:pPr>
            <a:r>
              <a:rPr lang="en-US" sz="2000" dirty="0" smtClean="0">
                <a:solidFill>
                  <a:srgbClr val="080808"/>
                </a:solidFill>
                <a:latin typeface="Times New Roman" pitchFamily="18" charset="0"/>
                <a:cs typeface="Times New Roman" pitchFamily="18" charset="0"/>
              </a:rPr>
              <a:t>Improve instruction</a:t>
            </a:r>
          </a:p>
          <a:p>
            <a:pPr lvl="1">
              <a:spcBef>
                <a:spcPts val="0"/>
              </a:spcBef>
              <a:spcAft>
                <a:spcPts val="1200"/>
              </a:spcAft>
            </a:pPr>
            <a:r>
              <a:rPr lang="en-US" sz="2000" dirty="0" smtClean="0">
                <a:solidFill>
                  <a:srgbClr val="080808"/>
                </a:solidFill>
                <a:latin typeface="Times New Roman" pitchFamily="18" charset="0"/>
                <a:cs typeface="Times New Roman" pitchFamily="18" charset="0"/>
              </a:rPr>
              <a:t>Manage people, data, and processes to foster school improvement</a:t>
            </a:r>
          </a:p>
          <a:p>
            <a:pPr marL="0" indent="0">
              <a:buNone/>
            </a:pPr>
            <a:endParaRPr lang="en-US" sz="1400" dirty="0">
              <a:solidFill>
                <a:srgbClr val="080808"/>
              </a:solidFill>
              <a:latin typeface="Times New Roman" pitchFamily="18" charset="0"/>
              <a:cs typeface="Times New Roman" pitchFamily="18" charset="0"/>
            </a:endParaRPr>
          </a:p>
          <a:p>
            <a:pPr marL="0" indent="0">
              <a:buNone/>
            </a:pPr>
            <a:r>
              <a:rPr lang="en-US" sz="1800" u="sng" dirty="0">
                <a:solidFill>
                  <a:srgbClr val="080808"/>
                </a:solidFill>
                <a:latin typeface="Times New Roman" pitchFamily="18" charset="0"/>
                <a:cs typeface="Times New Roman" pitchFamily="18" charset="0"/>
              </a:rPr>
              <a:t>Resource:</a:t>
            </a:r>
            <a:r>
              <a:rPr lang="en-US" sz="2400" dirty="0">
                <a:solidFill>
                  <a:srgbClr val="080808"/>
                </a:solidFill>
                <a:latin typeface="Times New Roman" pitchFamily="18" charset="0"/>
                <a:cs typeface="Times New Roman" pitchFamily="18" charset="0"/>
              </a:rPr>
              <a:t/>
            </a:r>
            <a:br>
              <a:rPr lang="en-US" sz="2400" dirty="0">
                <a:solidFill>
                  <a:srgbClr val="080808"/>
                </a:solidFill>
                <a:latin typeface="Times New Roman" pitchFamily="18" charset="0"/>
                <a:cs typeface="Times New Roman" pitchFamily="18" charset="0"/>
              </a:rPr>
            </a:br>
            <a:r>
              <a:rPr lang="en-US" sz="1700" dirty="0">
                <a:solidFill>
                  <a:srgbClr val="0070C0"/>
                </a:solidFill>
                <a:latin typeface="Times New Roman" pitchFamily="18" charset="0"/>
                <a:cs typeface="Times New Roman" pitchFamily="18" charset="0"/>
              </a:rPr>
              <a:t>http://www.wallacefoundation.org/knowledge-center/school-leadership/effective-principal-leadership/Documents/The-School-Principal-as-Leader-Guiding-Schools-to-Better-Teaching-and-Learning.pdf</a:t>
            </a:r>
          </a:p>
          <a:p>
            <a:pPr marL="0" indent="0">
              <a:buNone/>
            </a:pPr>
            <a:endParaRPr lang="en-US" dirty="0"/>
          </a:p>
        </p:txBody>
      </p:sp>
      <p:sp>
        <p:nvSpPr>
          <p:cNvPr id="5" name="Slide Number Placeholder 4"/>
          <p:cNvSpPr>
            <a:spLocks noGrp="1"/>
          </p:cNvSpPr>
          <p:nvPr>
            <p:ph type="sldNum" sz="quarter" idx="12"/>
          </p:nvPr>
        </p:nvSpPr>
        <p:spPr/>
        <p:txBody>
          <a:bodyPr/>
          <a:lstStyle/>
          <a:p>
            <a:fld id="{DE78A786-2300-43ED-B98F-0D9B678CCB39}" type="slidenum">
              <a:rPr lang="en-US" smtClean="0">
                <a:solidFill>
                  <a:prstClr val="black">
                    <a:tint val="75000"/>
                  </a:prstClr>
                </a:solidFill>
              </a:rPr>
              <a:pPr/>
              <a:t>16</a:t>
            </a:fld>
            <a:endParaRPr lang="en-US" dirty="0">
              <a:solidFill>
                <a:prstClr val="black">
                  <a:tint val="75000"/>
                </a:prstClr>
              </a:solidFill>
            </a:endParaRPr>
          </a:p>
        </p:txBody>
      </p:sp>
    </p:spTree>
    <p:extLst>
      <p:ext uri="{BB962C8B-B14F-4D97-AF65-F5344CB8AC3E}">
        <p14:creationId xmlns:p14="http://schemas.microsoft.com/office/powerpoint/2010/main" val="38519232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525" y="265114"/>
            <a:ext cx="8229600" cy="696912"/>
          </a:xfrm>
        </p:spPr>
        <p:txBody>
          <a:bodyPr>
            <a:normAutofit fontScale="90000"/>
          </a:bodyPr>
          <a:lstStyle/>
          <a:p>
            <a:r>
              <a:rPr lang="en-US" sz="2400" dirty="0"/>
              <a:t/>
            </a:r>
            <a:br>
              <a:rPr lang="en-US" sz="2400" dirty="0"/>
            </a:br>
            <a:r>
              <a:rPr lang="en-US" sz="3600" b="1" i="1" dirty="0" smtClean="0">
                <a:latin typeface="Times New Roman" pitchFamily="18" charset="0"/>
                <a:cs typeface="Times New Roman" pitchFamily="18" charset="0"/>
              </a:rPr>
              <a:t>Review of Research </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404938"/>
            <a:ext cx="8229600" cy="4691061"/>
          </a:xfrm>
          <a:noFill/>
        </p:spPr>
        <p:txBody>
          <a:bodyPr>
            <a:normAutofit/>
          </a:bodyPr>
          <a:lstStyle/>
          <a:p>
            <a:pPr>
              <a:spcAft>
                <a:spcPts val="1200"/>
              </a:spcAft>
            </a:pPr>
            <a:r>
              <a:rPr lang="en-US" sz="2400" dirty="0">
                <a:solidFill>
                  <a:srgbClr val="080808"/>
                </a:solidFill>
                <a:latin typeface="Times New Roman" pitchFamily="18" charset="0"/>
                <a:cs typeface="Times New Roman" pitchFamily="18" charset="0"/>
              </a:rPr>
              <a:t>Highlights </a:t>
            </a:r>
            <a:r>
              <a:rPr lang="en-US" sz="2400" dirty="0" smtClean="0">
                <a:solidFill>
                  <a:srgbClr val="080808"/>
                </a:solidFill>
                <a:latin typeface="Times New Roman" pitchFamily="18" charset="0"/>
                <a:cs typeface="Times New Roman" pitchFamily="18" charset="0"/>
              </a:rPr>
              <a:t>from the April 2010 Policy Brief, Center for Analysis of Longitudinal Data in Education Research (CALDER): </a:t>
            </a:r>
          </a:p>
          <a:p>
            <a:pPr lvl="1">
              <a:spcBef>
                <a:spcPts val="0"/>
              </a:spcBef>
              <a:spcAft>
                <a:spcPts val="1200"/>
              </a:spcAft>
            </a:pPr>
            <a:r>
              <a:rPr lang="en-US" sz="1800" dirty="0" smtClean="0">
                <a:solidFill>
                  <a:srgbClr val="080808"/>
                </a:solidFill>
                <a:latin typeface="Times New Roman" pitchFamily="18" charset="0"/>
                <a:cs typeface="Times New Roman" pitchFamily="18" charset="0"/>
              </a:rPr>
              <a:t>More effective principals are able to staff schools with more effective teachers</a:t>
            </a:r>
          </a:p>
          <a:p>
            <a:pPr lvl="1">
              <a:spcBef>
                <a:spcPts val="0"/>
              </a:spcBef>
              <a:spcAft>
                <a:spcPts val="1200"/>
              </a:spcAft>
            </a:pPr>
            <a:r>
              <a:rPr lang="en-US" sz="1800" dirty="0" smtClean="0">
                <a:solidFill>
                  <a:srgbClr val="080808"/>
                </a:solidFill>
                <a:latin typeface="Times New Roman" pitchFamily="18" charset="0"/>
                <a:cs typeface="Times New Roman" pitchFamily="18" charset="0"/>
              </a:rPr>
              <a:t>Experience is a predictor of principal effectiveness</a:t>
            </a:r>
          </a:p>
          <a:p>
            <a:pPr lvl="1">
              <a:spcBef>
                <a:spcPts val="0"/>
              </a:spcBef>
              <a:spcAft>
                <a:spcPts val="1200"/>
              </a:spcAft>
            </a:pPr>
            <a:r>
              <a:rPr lang="en-US" sz="1800" dirty="0" smtClean="0">
                <a:solidFill>
                  <a:srgbClr val="080808"/>
                </a:solidFill>
                <a:latin typeface="Times New Roman" pitchFamily="18" charset="0"/>
                <a:cs typeface="Times New Roman" pitchFamily="18" charset="0"/>
              </a:rPr>
              <a:t>The principal's job is complex;  Effectiveness depends on sense of efficacy on tasks and how time is allocated for tasks</a:t>
            </a:r>
          </a:p>
          <a:p>
            <a:pPr lvl="1">
              <a:spcBef>
                <a:spcPts val="0"/>
              </a:spcBef>
              <a:spcAft>
                <a:spcPts val="1200"/>
              </a:spcAft>
            </a:pPr>
            <a:r>
              <a:rPr lang="en-US" sz="1800" dirty="0" smtClean="0">
                <a:solidFill>
                  <a:srgbClr val="080808"/>
                </a:solidFill>
                <a:latin typeface="Times New Roman" pitchFamily="18" charset="0"/>
                <a:cs typeface="Times New Roman" pitchFamily="18" charset="0"/>
              </a:rPr>
              <a:t>Principal evaluations of teachers can offer valuable feedback on teacher performance, as opposed to student test scores alone</a:t>
            </a:r>
          </a:p>
          <a:p>
            <a:pPr marL="457200" lvl="1" indent="0">
              <a:buNone/>
            </a:pPr>
            <a:endParaRPr lang="en-US" sz="1800" dirty="0" smtClean="0">
              <a:solidFill>
                <a:srgbClr val="080808"/>
              </a:solidFill>
              <a:latin typeface="Times New Roman" pitchFamily="18" charset="0"/>
              <a:cs typeface="Times New Roman" pitchFamily="18" charset="0"/>
            </a:endParaRPr>
          </a:p>
          <a:p>
            <a:pPr marL="57150" indent="0">
              <a:buNone/>
            </a:pPr>
            <a:r>
              <a:rPr lang="en-US" sz="1800" u="sng" dirty="0" smtClean="0">
                <a:solidFill>
                  <a:srgbClr val="080808"/>
                </a:solidFill>
                <a:latin typeface="Times New Roman" pitchFamily="18" charset="0"/>
                <a:cs typeface="Times New Roman" pitchFamily="18" charset="0"/>
              </a:rPr>
              <a:t>Resource</a:t>
            </a:r>
            <a:r>
              <a:rPr lang="en-US" sz="1800" u="sng" dirty="0">
                <a:solidFill>
                  <a:srgbClr val="080808"/>
                </a:solidFill>
                <a:latin typeface="Times New Roman" pitchFamily="18" charset="0"/>
                <a:cs typeface="Times New Roman" pitchFamily="18" charset="0"/>
              </a:rPr>
              <a:t>:</a:t>
            </a:r>
          </a:p>
          <a:p>
            <a:pPr marL="0" indent="0">
              <a:buNone/>
            </a:pPr>
            <a:r>
              <a:rPr lang="en-US" sz="1700" dirty="0">
                <a:solidFill>
                  <a:srgbClr val="0070C0"/>
                </a:solidFill>
                <a:latin typeface="Times New Roman" pitchFamily="18" charset="0"/>
                <a:cs typeface="Times New Roman" pitchFamily="18" charset="0"/>
              </a:rPr>
              <a:t>http://www.caldercenter.org/publications/calder-policy-brief-8.cfm</a:t>
            </a:r>
          </a:p>
          <a:p>
            <a:pPr lvl="1"/>
            <a:endParaRPr lang="en-US" sz="2400" dirty="0">
              <a:solidFill>
                <a:srgbClr val="080808"/>
              </a:solidFill>
            </a:endParaRPr>
          </a:p>
          <a:p>
            <a:pPr lvl="1"/>
            <a:endParaRPr lang="en-US" sz="2400" dirty="0" smtClean="0">
              <a:solidFill>
                <a:srgbClr val="080808"/>
              </a:solidFill>
            </a:endParaRPr>
          </a:p>
          <a:p>
            <a:pPr lvl="1"/>
            <a:endParaRPr lang="en-US" sz="2400" dirty="0">
              <a:solidFill>
                <a:srgbClr val="080808"/>
              </a:solidFill>
            </a:endParaRPr>
          </a:p>
          <a:p>
            <a:pPr marL="0" indent="0">
              <a:buNone/>
            </a:pPr>
            <a:endParaRPr lang="en-US" dirty="0"/>
          </a:p>
        </p:txBody>
      </p:sp>
      <p:sp>
        <p:nvSpPr>
          <p:cNvPr id="5" name="Slide Number Placeholder 4"/>
          <p:cNvSpPr>
            <a:spLocks noGrp="1"/>
          </p:cNvSpPr>
          <p:nvPr>
            <p:ph type="sldNum" sz="quarter" idx="12"/>
          </p:nvPr>
        </p:nvSpPr>
        <p:spPr/>
        <p:txBody>
          <a:bodyPr/>
          <a:lstStyle/>
          <a:p>
            <a:fld id="{DE78A786-2300-43ED-B98F-0D9B678CCB39}" type="slidenum">
              <a:rPr lang="en-US" smtClean="0">
                <a:solidFill>
                  <a:prstClr val="black">
                    <a:tint val="75000"/>
                  </a:prstClr>
                </a:solidFill>
              </a:rPr>
              <a:pPr/>
              <a:t>17</a:t>
            </a:fld>
            <a:endParaRPr lang="en-US" dirty="0">
              <a:solidFill>
                <a:prstClr val="black">
                  <a:tint val="75000"/>
                </a:prstClr>
              </a:solidFill>
            </a:endParaRPr>
          </a:p>
        </p:txBody>
      </p:sp>
    </p:spTree>
    <p:extLst>
      <p:ext uri="{BB962C8B-B14F-4D97-AF65-F5344CB8AC3E}">
        <p14:creationId xmlns:p14="http://schemas.microsoft.com/office/powerpoint/2010/main" val="36291305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Donna</a:t>
            </a:r>
            <a:endParaRPr lang="en-US" dirty="0"/>
          </a:p>
        </p:txBody>
      </p:sp>
      <p:sp>
        <p:nvSpPr>
          <p:cNvPr id="6" name="Slide Number Placeholder 5"/>
          <p:cNvSpPr>
            <a:spLocks noGrp="1"/>
          </p:cNvSpPr>
          <p:nvPr>
            <p:ph type="sldNum" sz="quarter" idx="12"/>
          </p:nvPr>
        </p:nvSpPr>
        <p:spPr/>
        <p:txBody>
          <a:bodyPr/>
          <a:lstStyle/>
          <a:p>
            <a:fld id="{DE78A786-2300-43ED-B98F-0D9B678CCB39}" type="slidenum">
              <a:rPr lang="en-US" smtClean="0">
                <a:solidFill>
                  <a:prstClr val="black">
                    <a:tint val="75000"/>
                  </a:prstClr>
                </a:solidFill>
              </a:rPr>
              <a:pPr/>
              <a:t>18</a:t>
            </a:fld>
            <a:endParaRPr lang="en-US" dirty="0">
              <a:solidFill>
                <a:prstClr val="black">
                  <a:tint val="75000"/>
                </a:prstClr>
              </a:solidFill>
            </a:endParaRPr>
          </a:p>
        </p:txBody>
      </p:sp>
    </p:spTree>
    <p:extLst>
      <p:ext uri="{BB962C8B-B14F-4D97-AF65-F5344CB8AC3E}">
        <p14:creationId xmlns:p14="http://schemas.microsoft.com/office/powerpoint/2010/main" val="20628480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Donna</a:t>
            </a:r>
            <a:endParaRPr lang="en-US" dirty="0"/>
          </a:p>
        </p:txBody>
      </p:sp>
      <p:sp>
        <p:nvSpPr>
          <p:cNvPr id="6" name="Slide Number Placeholder 5"/>
          <p:cNvSpPr>
            <a:spLocks noGrp="1"/>
          </p:cNvSpPr>
          <p:nvPr>
            <p:ph type="sldNum" sz="quarter" idx="12"/>
          </p:nvPr>
        </p:nvSpPr>
        <p:spPr/>
        <p:txBody>
          <a:bodyPr/>
          <a:lstStyle/>
          <a:p>
            <a:fld id="{DE78A786-2300-43ED-B98F-0D9B678CCB39}" type="slidenum">
              <a:rPr lang="en-US" smtClean="0">
                <a:solidFill>
                  <a:prstClr val="black">
                    <a:tint val="75000"/>
                  </a:prstClr>
                </a:solidFill>
              </a:rPr>
              <a:pPr/>
              <a:t>19</a:t>
            </a:fld>
            <a:endParaRPr lang="en-US" dirty="0">
              <a:solidFill>
                <a:prstClr val="black">
                  <a:tint val="75000"/>
                </a:prstClr>
              </a:solidFill>
            </a:endParaRPr>
          </a:p>
        </p:txBody>
      </p:sp>
    </p:spTree>
    <p:extLst>
      <p:ext uri="{BB962C8B-B14F-4D97-AF65-F5344CB8AC3E}">
        <p14:creationId xmlns:p14="http://schemas.microsoft.com/office/powerpoint/2010/main" val="1553684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895350" y="2280285"/>
            <a:ext cx="7791450" cy="4525963"/>
          </a:xfrm>
        </p:spPr>
        <p:txBody>
          <a:bodyPr/>
          <a:lstStyle/>
          <a:p>
            <a:r>
              <a:rPr lang="en-US" dirty="0" smtClean="0"/>
              <a:t>Project </a:t>
            </a:r>
            <a:r>
              <a:rPr lang="en-US" dirty="0" smtClean="0"/>
              <a:t>Overview and Rationale</a:t>
            </a:r>
          </a:p>
          <a:p>
            <a:r>
              <a:rPr lang="en-US" dirty="0" smtClean="0"/>
              <a:t>Perceptions of Principal Effectiveness</a:t>
            </a:r>
          </a:p>
          <a:p>
            <a:r>
              <a:rPr lang="en-US" dirty="0" smtClean="0"/>
              <a:t>State of the Research</a:t>
            </a:r>
          </a:p>
          <a:p>
            <a:r>
              <a:rPr lang="en-US" dirty="0" smtClean="0"/>
              <a:t>Domains / Components of Principal Framework</a:t>
            </a:r>
          </a:p>
          <a:p>
            <a:r>
              <a:rPr lang="en-US" dirty="0" smtClean="0"/>
              <a:t>Rubric and Levels of Performance</a:t>
            </a:r>
          </a:p>
          <a:p>
            <a:r>
              <a:rPr lang="en-US" dirty="0" smtClean="0"/>
              <a:t>Process </a:t>
            </a:r>
            <a:r>
              <a:rPr lang="en-US" dirty="0" smtClean="0"/>
              <a:t>and Expectations for Phase II Principal Effectiveness Process</a:t>
            </a:r>
          </a:p>
          <a:p>
            <a:endParaRPr lang="en-US" dirty="0" smtClean="0"/>
          </a:p>
          <a:p>
            <a:endParaRPr lang="en-US" dirty="0"/>
          </a:p>
        </p:txBody>
      </p:sp>
    </p:spTree>
    <p:extLst>
      <p:ext uri="{BB962C8B-B14F-4D97-AF65-F5344CB8AC3E}">
        <p14:creationId xmlns:p14="http://schemas.microsoft.com/office/powerpoint/2010/main" val="9796490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latin typeface="Times New Roman" pitchFamily="18" charset="0"/>
                <a:cs typeface="Times New Roman" pitchFamily="18" charset="0"/>
              </a:rPr>
              <a:t>Delve More Deeply-Task</a:t>
            </a:r>
            <a:endParaRPr lang="en-US" sz="40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marL="0" indent="0">
              <a:buNone/>
            </a:pPr>
            <a:r>
              <a:rPr lang="en-US" sz="2800" dirty="0" smtClean="0">
                <a:latin typeface="Times New Roman" pitchFamily="18" charset="0"/>
                <a:cs typeface="Times New Roman" pitchFamily="18" charset="0"/>
              </a:rPr>
              <a:t>Choose a number from the box on your table, one per group.</a:t>
            </a:r>
          </a:p>
          <a:p>
            <a:pPr lvl="1">
              <a:buFont typeface="Arial" pitchFamily="34" charset="0"/>
              <a:buChar char="•"/>
            </a:pPr>
            <a:r>
              <a:rPr lang="en-US" dirty="0" smtClean="0">
                <a:latin typeface="Times New Roman" pitchFamily="18" charset="0"/>
                <a:cs typeface="Times New Roman" pitchFamily="18" charset="0"/>
              </a:rPr>
              <a:t>Number 1: Wallace Foundation Report</a:t>
            </a:r>
          </a:p>
          <a:p>
            <a:pPr lvl="1">
              <a:buFont typeface="Arial" pitchFamily="34" charset="0"/>
              <a:buChar char="•"/>
            </a:pPr>
            <a:r>
              <a:rPr lang="en-US" dirty="0" smtClean="0">
                <a:latin typeface="Times New Roman" pitchFamily="18" charset="0"/>
                <a:cs typeface="Times New Roman" pitchFamily="18" charset="0"/>
              </a:rPr>
              <a:t>Number 2: Calder Report</a:t>
            </a:r>
          </a:p>
          <a:p>
            <a:pPr lvl="1">
              <a:buFont typeface="Arial" pitchFamily="34" charset="0"/>
              <a:buChar char="•"/>
            </a:pPr>
            <a:r>
              <a:rPr lang="en-US" dirty="0" smtClean="0">
                <a:latin typeface="Times New Roman" pitchFamily="18" charset="0"/>
                <a:cs typeface="Times New Roman" pitchFamily="18" charset="0"/>
              </a:rPr>
              <a:t>Number 3: Rand Report</a:t>
            </a:r>
          </a:p>
          <a:p>
            <a:pPr marL="457200" lvl="1" indent="-457200">
              <a:buNone/>
            </a:pPr>
            <a:r>
              <a:rPr lang="en-US" dirty="0" smtClean="0">
                <a:latin typeface="Times New Roman" pitchFamily="18" charset="0"/>
                <a:cs typeface="Times New Roman" pitchFamily="18" charset="0"/>
              </a:rPr>
              <a:t>Select the “key ideas” relevant to principal evaluation and why</a:t>
            </a:r>
          </a:p>
          <a:p>
            <a:pPr marL="457200" lvl="1" indent="-457200">
              <a:buNone/>
            </a:pPr>
            <a:r>
              <a:rPr lang="en-US" dirty="0" smtClean="0">
                <a:latin typeface="Times New Roman" pitchFamily="18" charset="0"/>
                <a:cs typeface="Times New Roman" pitchFamily="18" charset="0"/>
              </a:rPr>
              <a:t>Write your ideas on chart paper</a:t>
            </a:r>
          </a:p>
          <a:p>
            <a:pPr marL="457200" lvl="1" indent="0">
              <a:buNone/>
            </a:pPr>
            <a:endParaRPr lang="en-US" dirty="0" smtClean="0"/>
          </a:p>
          <a:p>
            <a:pPr marL="457200" lvl="1" indent="0">
              <a:buNone/>
            </a:pPr>
            <a:endParaRPr lang="en-US" dirty="0" smtClean="0"/>
          </a:p>
          <a:p>
            <a:pPr marL="457200" lvl="1" indent="0">
              <a:buNone/>
            </a:pPr>
            <a:endParaRPr lang="en-US" dirty="0" smtClean="0"/>
          </a:p>
        </p:txBody>
      </p:sp>
      <p:sp>
        <p:nvSpPr>
          <p:cNvPr id="6" name="Slide Number Placeholder 5"/>
          <p:cNvSpPr>
            <a:spLocks noGrp="1"/>
          </p:cNvSpPr>
          <p:nvPr>
            <p:ph type="sldNum" sz="quarter" idx="12"/>
          </p:nvPr>
        </p:nvSpPr>
        <p:spPr/>
        <p:txBody>
          <a:bodyPr/>
          <a:lstStyle/>
          <a:p>
            <a:fld id="{DE78A786-2300-43ED-B98F-0D9B678CCB39}" type="slidenum">
              <a:rPr lang="en-US" smtClean="0">
                <a:solidFill>
                  <a:prstClr val="black">
                    <a:tint val="75000"/>
                  </a:prstClr>
                </a:solidFill>
              </a:rPr>
              <a:pPr/>
              <a:t>20</a:t>
            </a:fld>
            <a:endParaRPr lang="en-US" dirty="0">
              <a:solidFill>
                <a:prstClr val="black">
                  <a:tint val="75000"/>
                </a:prstClr>
              </a:solidFill>
            </a:endParaRPr>
          </a:p>
        </p:txBody>
      </p:sp>
    </p:spTree>
    <p:extLst>
      <p:ext uri="{BB962C8B-B14F-4D97-AF65-F5344CB8AC3E}">
        <p14:creationId xmlns:p14="http://schemas.microsoft.com/office/powerpoint/2010/main" val="27263172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095482" y="1806881"/>
            <a:ext cx="4736206" cy="1470025"/>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r>
              <a:rPr lang="en-US" b="1" dirty="0" smtClean="0">
                <a:latin typeface="Times New Roman" pitchFamily="18" charset="0"/>
                <a:cs typeface="Times New Roman" pitchFamily="18" charset="0"/>
              </a:rPr>
              <a:t>Domains </a:t>
            </a:r>
            <a:r>
              <a:rPr lang="en-US" b="1" dirty="0" smtClean="0">
                <a:latin typeface="Times New Roman" pitchFamily="18" charset="0"/>
                <a:cs typeface="Times New Roman" pitchFamily="18" charset="0"/>
              </a:rPr>
              <a:t>and Components of the Principal Framework</a:t>
            </a:r>
            <a:endParaRPr lang="en-US" b="1" dirty="0">
              <a:latin typeface="Times New Roman" pitchFamily="18" charset="0"/>
              <a:cs typeface="Times New Roman" pitchFamily="18" charset="0"/>
            </a:endParaRPr>
          </a:p>
        </p:txBody>
      </p:sp>
      <p:pic>
        <p:nvPicPr>
          <p:cNvPr id="6146" name="Picture 2" descr="C:\Users\WIU\AppData\Local\Microsoft\Windows\Temporary Internet Files\Content.IE5\U70NA0DJ\MP900216037[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067" y="1355502"/>
            <a:ext cx="3051047" cy="456515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DE78A786-2300-43ED-B98F-0D9B678CCB39}" type="slidenum">
              <a:rPr lang="en-US" smtClean="0">
                <a:solidFill>
                  <a:prstClr val="black">
                    <a:tint val="75000"/>
                  </a:prstClr>
                </a:solidFill>
              </a:rPr>
              <a:pPr/>
              <a:t>21</a:t>
            </a:fld>
            <a:endParaRPr lang="en-US" dirty="0">
              <a:solidFill>
                <a:prstClr val="black">
                  <a:tint val="75000"/>
                </a:prstClr>
              </a:solidFill>
            </a:endParaRPr>
          </a:p>
        </p:txBody>
      </p:sp>
    </p:spTree>
    <p:extLst>
      <p:ext uri="{BB962C8B-B14F-4D97-AF65-F5344CB8AC3E}">
        <p14:creationId xmlns:p14="http://schemas.microsoft.com/office/powerpoint/2010/main" val="35210367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7890" y="1143000"/>
            <a:ext cx="8229600" cy="1038225"/>
          </a:xfrm>
        </p:spPr>
        <p:txBody>
          <a:bodyPr/>
          <a:lstStyle/>
          <a:p>
            <a:r>
              <a:rPr lang="en-US" sz="3200" b="1" dirty="0">
                <a:solidFill>
                  <a:srgbClr val="6699FF"/>
                </a:solidFill>
              </a:rPr>
              <a:t>Domain 1:</a:t>
            </a:r>
            <a:r>
              <a:rPr lang="en-US" sz="3200" dirty="0"/>
              <a:t>  Strategic/Cultural </a:t>
            </a:r>
            <a:r>
              <a:rPr lang="en-US" sz="3200" dirty="0" smtClean="0"/>
              <a:t>Leadership: </a:t>
            </a:r>
            <a:r>
              <a:rPr lang="en-US" sz="3200" dirty="0" smtClean="0"/>
              <a:t/>
            </a:r>
            <a:br>
              <a:rPr lang="en-US" sz="3200" dirty="0" smtClean="0"/>
            </a:br>
            <a:r>
              <a:rPr lang="en-US" sz="2000" i="1" dirty="0" smtClean="0"/>
              <a:t>With </a:t>
            </a:r>
            <a:r>
              <a:rPr lang="en-US" sz="2000" i="1" dirty="0" smtClean="0"/>
              <a:t>Components </a:t>
            </a:r>
            <a:endParaRPr lang="en-US" sz="2000" i="1" dirty="0"/>
          </a:p>
        </p:txBody>
      </p:sp>
      <p:sp>
        <p:nvSpPr>
          <p:cNvPr id="3" name="Content Placeholder 2"/>
          <p:cNvSpPr>
            <a:spLocks noGrp="1"/>
          </p:cNvSpPr>
          <p:nvPr>
            <p:ph idx="1"/>
          </p:nvPr>
        </p:nvSpPr>
        <p:spPr>
          <a:xfrm>
            <a:off x="449580" y="2343150"/>
            <a:ext cx="8229600" cy="3667126"/>
          </a:xfrm>
        </p:spPr>
        <p:txBody>
          <a:bodyPr/>
          <a:lstStyle/>
          <a:p>
            <a:pPr marL="342900" lvl="1" indent="-342900">
              <a:buNone/>
            </a:pPr>
            <a:r>
              <a:rPr lang="en-US" sz="1800" dirty="0" smtClean="0"/>
              <a:t>	</a:t>
            </a:r>
            <a:r>
              <a:rPr lang="en-US" sz="1800" b="1" i="1" u="sng" dirty="0" smtClean="0"/>
              <a:t>Domain Descriptor</a:t>
            </a:r>
            <a:r>
              <a:rPr lang="en-US" sz="1800" b="1" dirty="0" smtClean="0"/>
              <a:t>:  </a:t>
            </a:r>
            <a:r>
              <a:rPr lang="en-US" sz="1800" dirty="0" smtClean="0"/>
              <a:t>The </a:t>
            </a:r>
            <a:r>
              <a:rPr lang="en-US" sz="1800" dirty="0"/>
              <a:t>school leader will systematically and collaboratively develop a positive culture to promote continuous student growth and staff development.  The leader articulates and models a clear vision of the school’s culture that involves students, families, and staff.</a:t>
            </a:r>
          </a:p>
          <a:p>
            <a:pPr marL="342900" lvl="1" indent="-342900">
              <a:buNone/>
            </a:pPr>
            <a:r>
              <a:rPr lang="en-US" sz="1800" b="1" dirty="0" smtClean="0"/>
              <a:t/>
            </a:r>
            <a:br>
              <a:rPr lang="en-US" sz="1800" b="1" dirty="0" smtClean="0"/>
            </a:br>
            <a:r>
              <a:rPr lang="en-US" sz="1800" b="1" i="1" u="sng" dirty="0"/>
              <a:t>Components Included in Domain:</a:t>
            </a:r>
          </a:p>
          <a:p>
            <a:pPr lvl="1"/>
            <a:r>
              <a:rPr lang="en-US" sz="1800" dirty="0" smtClean="0"/>
              <a:t>Creates </a:t>
            </a:r>
            <a:r>
              <a:rPr lang="en-US" sz="1800" dirty="0"/>
              <a:t>an Organizational Vision, Mission, and Strategic Goals </a:t>
            </a:r>
          </a:p>
          <a:p>
            <a:pPr lvl="1"/>
            <a:r>
              <a:rPr lang="en-US" sz="1800" dirty="0" smtClean="0"/>
              <a:t>Uses Data for Informed Decision Making </a:t>
            </a:r>
          </a:p>
          <a:p>
            <a:pPr lvl="1"/>
            <a:r>
              <a:rPr lang="en-US" sz="1800" dirty="0" smtClean="0"/>
              <a:t>Builds </a:t>
            </a:r>
            <a:r>
              <a:rPr lang="en-US" sz="1800" dirty="0"/>
              <a:t>a Collaborative </a:t>
            </a:r>
            <a:r>
              <a:rPr lang="en-US" sz="1800" dirty="0" smtClean="0"/>
              <a:t>and Empowering Work Environment</a:t>
            </a:r>
          </a:p>
          <a:p>
            <a:pPr lvl="1"/>
            <a:r>
              <a:rPr lang="en-US" sz="1800" dirty="0"/>
              <a:t>Leads </a:t>
            </a:r>
            <a:r>
              <a:rPr lang="en-US" sz="1800" dirty="0" smtClean="0"/>
              <a:t>Change Efforts for Continuous Improvement</a:t>
            </a:r>
            <a:endParaRPr lang="en-US" sz="1800" dirty="0"/>
          </a:p>
          <a:p>
            <a:pPr lvl="1"/>
            <a:r>
              <a:rPr lang="en-US" sz="1800" dirty="0" smtClean="0"/>
              <a:t>Celebrates </a:t>
            </a:r>
            <a:r>
              <a:rPr lang="en-US" sz="1800" dirty="0"/>
              <a:t>Accomplishments and Acknowledges Failures</a:t>
            </a:r>
          </a:p>
          <a:p>
            <a:pPr lvl="1"/>
            <a:endParaRPr lang="en-US" sz="1800" dirty="0" smtClean="0"/>
          </a:p>
          <a:p>
            <a:pPr lvl="1"/>
            <a:endParaRPr lang="en-US" sz="1800" dirty="0" smtClean="0"/>
          </a:p>
          <a:p>
            <a:pPr lvl="1"/>
            <a:endParaRPr lang="en-US" sz="1400" dirty="0" smtClean="0"/>
          </a:p>
          <a:p>
            <a:pPr marL="800100" lvl="1" indent="-342900"/>
            <a:endParaRPr lang="en-US" sz="1800" dirty="0" smtClean="0"/>
          </a:p>
          <a:p>
            <a:pPr lvl="1"/>
            <a:endParaRPr lang="en-US" sz="1800" dirty="0" smtClean="0"/>
          </a:p>
          <a:p>
            <a:pPr lvl="1"/>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1123950"/>
            <a:ext cx="8229600" cy="923925"/>
          </a:xfrm>
        </p:spPr>
        <p:txBody>
          <a:bodyPr/>
          <a:lstStyle/>
          <a:p>
            <a:r>
              <a:rPr lang="en-US" sz="3200" b="1" dirty="0">
                <a:solidFill>
                  <a:srgbClr val="6699FF"/>
                </a:solidFill>
              </a:rPr>
              <a:t>Domain </a:t>
            </a:r>
            <a:r>
              <a:rPr lang="en-US" sz="3200" b="1" dirty="0" smtClean="0">
                <a:solidFill>
                  <a:srgbClr val="6699FF"/>
                </a:solidFill>
              </a:rPr>
              <a:t>2:</a:t>
            </a:r>
            <a:r>
              <a:rPr lang="en-US" sz="3200" dirty="0" smtClean="0"/>
              <a:t>  Systems Leadership:</a:t>
            </a:r>
            <a:r>
              <a:rPr lang="en-US" sz="3600" dirty="0" smtClean="0"/>
              <a:t/>
            </a:r>
            <a:br>
              <a:rPr lang="en-US" sz="3600" dirty="0" smtClean="0"/>
            </a:br>
            <a:r>
              <a:rPr lang="en-US" sz="2200" i="1" dirty="0"/>
              <a:t>With Components </a:t>
            </a:r>
          </a:p>
        </p:txBody>
      </p:sp>
      <p:sp>
        <p:nvSpPr>
          <p:cNvPr id="3" name="Content Placeholder 2"/>
          <p:cNvSpPr>
            <a:spLocks noGrp="1"/>
          </p:cNvSpPr>
          <p:nvPr>
            <p:ph idx="1"/>
          </p:nvPr>
        </p:nvSpPr>
        <p:spPr>
          <a:xfrm>
            <a:off x="459105" y="2332037"/>
            <a:ext cx="8229600" cy="4525963"/>
          </a:xfrm>
        </p:spPr>
        <p:txBody>
          <a:bodyPr/>
          <a:lstStyle/>
          <a:p>
            <a:pPr marL="342900" lvl="1" indent="-342900">
              <a:buNone/>
            </a:pPr>
            <a:r>
              <a:rPr lang="en-US" sz="1800" dirty="0" smtClean="0"/>
              <a:t>	</a:t>
            </a:r>
            <a:r>
              <a:rPr lang="en-US" sz="1800" b="1" i="1" u="sng" dirty="0"/>
              <a:t>Domain Descriptor</a:t>
            </a:r>
            <a:r>
              <a:rPr lang="en-US" sz="1800" b="1" dirty="0"/>
              <a:t>:  </a:t>
            </a:r>
            <a:r>
              <a:rPr lang="en-US" sz="1800" dirty="0" smtClean="0"/>
              <a:t>The </a:t>
            </a:r>
            <a:r>
              <a:rPr lang="en-US" sz="1800" dirty="0"/>
              <a:t>school leader will ensure that the school has processes and systems in place for budgeting, staffing, problem solving, communicating expectations and scheduling that result in organizing the work routines in the building.  The school leader must efficiently, effectively, and safely manage the building to foster staff accountability and student achievement. </a:t>
            </a:r>
          </a:p>
          <a:p>
            <a:pPr marL="342900" lvl="1" indent="-342900">
              <a:buNone/>
            </a:pPr>
            <a:r>
              <a:rPr lang="en-US" sz="1800" b="1" dirty="0" smtClean="0"/>
              <a:t> </a:t>
            </a:r>
            <a:br>
              <a:rPr lang="en-US" sz="1800" b="1" dirty="0" smtClean="0"/>
            </a:br>
            <a:r>
              <a:rPr lang="en-US" sz="1800" b="1" i="1" u="sng" dirty="0" smtClean="0"/>
              <a:t>Components Included in Domain: </a:t>
            </a:r>
          </a:p>
          <a:p>
            <a:pPr marL="800100" lvl="1" indent="-342900"/>
            <a:r>
              <a:rPr lang="en-US" sz="1800" dirty="0" smtClean="0"/>
              <a:t>Leverages </a:t>
            </a:r>
            <a:r>
              <a:rPr lang="en-US" sz="1800" dirty="0"/>
              <a:t>Human and Financial </a:t>
            </a:r>
            <a:r>
              <a:rPr lang="en-US" sz="1800" dirty="0" smtClean="0"/>
              <a:t>Resources</a:t>
            </a:r>
          </a:p>
          <a:p>
            <a:pPr marL="800100" lvl="1" indent="-342900"/>
            <a:r>
              <a:rPr lang="en-US" sz="1800" dirty="0" smtClean="0"/>
              <a:t>Ensures School Safety</a:t>
            </a:r>
          </a:p>
          <a:p>
            <a:pPr marL="800100" lvl="1" indent="-342900"/>
            <a:r>
              <a:rPr lang="en-US" sz="1800" dirty="0"/>
              <a:t>Complies with Federal, State, and </a:t>
            </a:r>
            <a:r>
              <a:rPr lang="en-US" sz="1800" dirty="0" smtClean="0"/>
              <a:t>LEA </a:t>
            </a:r>
            <a:r>
              <a:rPr lang="en-US" sz="1800" dirty="0"/>
              <a:t>Mandates </a:t>
            </a:r>
            <a:endParaRPr lang="en-US" sz="1800" dirty="0" smtClean="0"/>
          </a:p>
          <a:p>
            <a:pPr marL="800100" lvl="1" indent="-342900"/>
            <a:r>
              <a:rPr lang="en-US" sz="1800" dirty="0"/>
              <a:t>Establishes and Implements Expectations for Students and Staff </a:t>
            </a:r>
          </a:p>
          <a:p>
            <a:pPr marL="800100" lvl="1" indent="-342900"/>
            <a:r>
              <a:rPr lang="en-US" sz="1800" dirty="0" smtClean="0"/>
              <a:t>Communicates </a:t>
            </a:r>
            <a:r>
              <a:rPr lang="en-US" sz="1800" dirty="0"/>
              <a:t>Effectively and </a:t>
            </a:r>
            <a:r>
              <a:rPr lang="en-US" sz="1800" dirty="0" smtClean="0"/>
              <a:t>Strategically </a:t>
            </a:r>
            <a:endParaRPr lang="en-US" sz="1800" dirty="0"/>
          </a:p>
          <a:p>
            <a:pPr marL="800100" lvl="1" indent="-342900"/>
            <a:r>
              <a:rPr lang="en-US" sz="1800" dirty="0" smtClean="0"/>
              <a:t>Manages </a:t>
            </a:r>
            <a:r>
              <a:rPr lang="en-US" sz="1800" dirty="0"/>
              <a:t>Conflict </a:t>
            </a:r>
            <a:r>
              <a:rPr lang="en-US" sz="1800" dirty="0" smtClean="0"/>
              <a:t>Constructively</a:t>
            </a:r>
          </a:p>
          <a:p>
            <a:pPr marL="800100" lvl="1" indent="-342900"/>
            <a:endParaRPr lang="en-US" sz="1800" dirty="0" smtClean="0"/>
          </a:p>
          <a:p>
            <a:endParaRPr lang="en-US" sz="12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675" y="1314450"/>
            <a:ext cx="8229600" cy="923925"/>
          </a:xfrm>
        </p:spPr>
        <p:txBody>
          <a:bodyPr/>
          <a:lstStyle/>
          <a:p>
            <a:r>
              <a:rPr lang="en-US" sz="3200" b="1" dirty="0">
                <a:solidFill>
                  <a:srgbClr val="6699FF"/>
                </a:solidFill>
              </a:rPr>
              <a:t>Domain 3</a:t>
            </a:r>
            <a:r>
              <a:rPr lang="en-US" sz="3200" b="1" dirty="0" smtClean="0">
                <a:solidFill>
                  <a:srgbClr val="6699FF"/>
                </a:solidFill>
              </a:rPr>
              <a:t>:  </a:t>
            </a:r>
            <a:r>
              <a:rPr lang="en-US" sz="3200" dirty="0" smtClean="0"/>
              <a:t>Leadership for Learning:</a:t>
            </a:r>
            <a:br>
              <a:rPr lang="en-US" sz="3200" dirty="0" smtClean="0"/>
            </a:br>
            <a:r>
              <a:rPr lang="en-US" sz="2200" i="1" dirty="0"/>
              <a:t>With Components </a:t>
            </a:r>
          </a:p>
        </p:txBody>
      </p:sp>
      <p:sp>
        <p:nvSpPr>
          <p:cNvPr id="3" name="Content Placeholder 2"/>
          <p:cNvSpPr>
            <a:spLocks noGrp="1"/>
          </p:cNvSpPr>
          <p:nvPr>
            <p:ph idx="1"/>
          </p:nvPr>
        </p:nvSpPr>
        <p:spPr>
          <a:xfrm>
            <a:off x="457200" y="2667000"/>
            <a:ext cx="8229600" cy="3419475"/>
          </a:xfrm>
        </p:spPr>
        <p:txBody>
          <a:bodyPr/>
          <a:lstStyle/>
          <a:p>
            <a:pPr marL="342900" lvl="1" indent="-342900">
              <a:buNone/>
            </a:pPr>
            <a:r>
              <a:rPr lang="en-US" sz="1800" dirty="0" smtClean="0"/>
              <a:t>	</a:t>
            </a:r>
            <a:r>
              <a:rPr lang="en-US" sz="1800" b="1" i="1" u="sng" dirty="0"/>
              <a:t>Domain Descriptor</a:t>
            </a:r>
            <a:r>
              <a:rPr lang="en-US" sz="1800" b="1" dirty="0"/>
              <a:t>:  </a:t>
            </a:r>
            <a:r>
              <a:rPr lang="en-US" sz="1800" dirty="0" smtClean="0"/>
              <a:t>The </a:t>
            </a:r>
            <a:r>
              <a:rPr lang="en-US" sz="1800" dirty="0"/>
              <a:t>school leader assures a Standards Aligned System is in place to address the linkage of curriculum, instruction, assessment, and data on student learning and teacher effectiveness based on research and best practices.  </a:t>
            </a:r>
          </a:p>
          <a:p>
            <a:pPr marL="342900" lvl="1" indent="-342900">
              <a:buNone/>
            </a:pPr>
            <a:r>
              <a:rPr lang="en-US" sz="1800" b="1" dirty="0"/>
              <a:t/>
            </a:r>
            <a:br>
              <a:rPr lang="en-US" sz="1800" b="1" dirty="0"/>
            </a:br>
            <a:r>
              <a:rPr lang="en-US" sz="1800" b="1" i="1" u="sng" dirty="0"/>
              <a:t>Components Included in Domain</a:t>
            </a:r>
            <a:r>
              <a:rPr lang="en-US" sz="1800" b="1" i="1" u="sng" dirty="0" smtClean="0"/>
              <a:t>:  </a:t>
            </a:r>
            <a:endParaRPr lang="en-US" sz="1800" b="1" i="1" u="sng" dirty="0"/>
          </a:p>
          <a:p>
            <a:pPr lvl="1"/>
            <a:r>
              <a:rPr lang="en-US" sz="1800" dirty="0"/>
              <a:t>Leads School Improvement </a:t>
            </a:r>
            <a:r>
              <a:rPr lang="en-US" sz="1800" dirty="0" smtClean="0"/>
              <a:t>Initiatives</a:t>
            </a:r>
          </a:p>
          <a:p>
            <a:pPr lvl="1"/>
            <a:r>
              <a:rPr lang="en-US" sz="1800" dirty="0"/>
              <a:t>Aligns Curricula, Instruction, and </a:t>
            </a:r>
            <a:r>
              <a:rPr lang="en-US" sz="1800" dirty="0" smtClean="0"/>
              <a:t>Assessments </a:t>
            </a:r>
            <a:endParaRPr lang="en-US" sz="1800" dirty="0"/>
          </a:p>
          <a:p>
            <a:pPr lvl="1"/>
            <a:r>
              <a:rPr lang="en-US" sz="1800" dirty="0" smtClean="0"/>
              <a:t>Implements </a:t>
            </a:r>
            <a:r>
              <a:rPr lang="en-US" sz="1800" dirty="0"/>
              <a:t>High Quality Instruction </a:t>
            </a:r>
            <a:endParaRPr lang="en-US" sz="1800" dirty="0" smtClean="0"/>
          </a:p>
          <a:p>
            <a:pPr lvl="1"/>
            <a:r>
              <a:rPr lang="en-US" sz="1800" dirty="0"/>
              <a:t>Sets High Expectations for </a:t>
            </a:r>
            <a:r>
              <a:rPr lang="en-US" sz="1800" dirty="0" smtClean="0"/>
              <a:t>All </a:t>
            </a:r>
            <a:r>
              <a:rPr lang="en-US" sz="1800" dirty="0"/>
              <a:t>Students </a:t>
            </a:r>
            <a:endParaRPr lang="en-US" sz="1800" dirty="0" smtClean="0"/>
          </a:p>
          <a:p>
            <a:pPr lvl="1"/>
            <a:r>
              <a:rPr lang="en-US" sz="1800" dirty="0"/>
              <a:t>Maximizes Instructional Time</a:t>
            </a:r>
          </a:p>
          <a:p>
            <a:pPr lvl="1"/>
            <a:endParaRPr lang="en-US" sz="1800" dirty="0"/>
          </a:p>
          <a:p>
            <a:pPr marL="457200" lvl="1" indent="0">
              <a:buNone/>
            </a:pPr>
            <a:endParaRPr lang="en-US" sz="1800" dirty="0" smtClean="0"/>
          </a:p>
          <a:p>
            <a:endParaRPr lang="en-US" sz="1200" dirty="0"/>
          </a:p>
        </p:txBody>
      </p:sp>
    </p:spTree>
    <p:extLst>
      <p:ext uri="{BB962C8B-B14F-4D97-AF65-F5344CB8AC3E}">
        <p14:creationId xmlns:p14="http://schemas.microsoft.com/office/powerpoint/2010/main" val="37084523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38250"/>
            <a:ext cx="8229600" cy="923925"/>
          </a:xfrm>
        </p:spPr>
        <p:txBody>
          <a:bodyPr/>
          <a:lstStyle/>
          <a:p>
            <a:r>
              <a:rPr lang="en-US" sz="3200" b="1" dirty="0">
                <a:solidFill>
                  <a:srgbClr val="6699FF"/>
                </a:solidFill>
              </a:rPr>
              <a:t>Domain 4</a:t>
            </a:r>
            <a:r>
              <a:rPr lang="en-US" sz="3200" b="1" dirty="0" smtClean="0">
                <a:solidFill>
                  <a:srgbClr val="6699FF"/>
                </a:solidFill>
              </a:rPr>
              <a:t>:</a:t>
            </a:r>
            <a:r>
              <a:rPr lang="en-US" sz="3200" dirty="0" smtClean="0"/>
              <a:t>  Professional and </a:t>
            </a:r>
            <a:r>
              <a:rPr lang="en-US" sz="3200" dirty="0" smtClean="0"/>
              <a:t/>
            </a:r>
            <a:br>
              <a:rPr lang="en-US" sz="3200" dirty="0" smtClean="0"/>
            </a:br>
            <a:r>
              <a:rPr lang="en-US" sz="3200" dirty="0" smtClean="0"/>
              <a:t>Community </a:t>
            </a:r>
            <a:r>
              <a:rPr lang="en-US" sz="3200" dirty="0" smtClean="0"/>
              <a:t>Leadership:</a:t>
            </a:r>
            <a:br>
              <a:rPr lang="en-US" sz="3200" dirty="0" smtClean="0"/>
            </a:br>
            <a:r>
              <a:rPr lang="en-US" sz="2200" i="1" dirty="0"/>
              <a:t>With Components </a:t>
            </a:r>
          </a:p>
        </p:txBody>
      </p:sp>
      <p:sp>
        <p:nvSpPr>
          <p:cNvPr id="3" name="Content Placeholder 2"/>
          <p:cNvSpPr>
            <a:spLocks noGrp="1"/>
          </p:cNvSpPr>
          <p:nvPr>
            <p:ph idx="1"/>
          </p:nvPr>
        </p:nvSpPr>
        <p:spPr>
          <a:xfrm>
            <a:off x="447675" y="3140246"/>
            <a:ext cx="8229600" cy="2934484"/>
          </a:xfrm>
        </p:spPr>
        <p:txBody>
          <a:bodyPr/>
          <a:lstStyle/>
          <a:p>
            <a:pPr marL="342900" lvl="1" indent="-342900">
              <a:buNone/>
            </a:pPr>
            <a:r>
              <a:rPr lang="en-US" sz="1800" dirty="0" smtClean="0"/>
              <a:t>	</a:t>
            </a:r>
            <a:r>
              <a:rPr lang="en-US" sz="1800" b="1" i="1" u="sng" dirty="0"/>
              <a:t>Domain Descriptor</a:t>
            </a:r>
            <a:r>
              <a:rPr lang="en-US" sz="1800" b="1" dirty="0"/>
              <a:t>:  </a:t>
            </a:r>
            <a:r>
              <a:rPr lang="en-US" sz="1800" dirty="0" smtClean="0"/>
              <a:t>The </a:t>
            </a:r>
            <a:r>
              <a:rPr lang="en-US" sz="1800" dirty="0"/>
              <a:t>school leader promotes the success of all students, the positive interactions among building stakeholders, and the professional growth of staff by acting with integrity, fairness and in an ethical manner.</a:t>
            </a:r>
          </a:p>
          <a:p>
            <a:pPr marL="342900" lvl="1" indent="-342900">
              <a:buNone/>
            </a:pPr>
            <a:r>
              <a:rPr lang="en-US" sz="1800" b="1" dirty="0"/>
              <a:t/>
            </a:r>
            <a:br>
              <a:rPr lang="en-US" sz="1800" b="1" dirty="0"/>
            </a:br>
            <a:r>
              <a:rPr lang="en-US" sz="1800" b="1" i="1" u="sng" dirty="0"/>
              <a:t>Components Included in Domain</a:t>
            </a:r>
            <a:r>
              <a:rPr lang="en-US" sz="1800" b="1" i="1" u="sng" dirty="0" smtClean="0"/>
              <a:t>:  </a:t>
            </a:r>
            <a:endParaRPr lang="en-US" sz="1800" b="1" i="1" u="sng" dirty="0"/>
          </a:p>
          <a:p>
            <a:pPr lvl="1"/>
            <a:r>
              <a:rPr lang="en-US" sz="1800" dirty="0" smtClean="0"/>
              <a:t>Maximizes </a:t>
            </a:r>
            <a:r>
              <a:rPr lang="en-US" sz="1800" dirty="0"/>
              <a:t>Parent and Community Involvement and Outreach </a:t>
            </a:r>
          </a:p>
          <a:p>
            <a:pPr lvl="1"/>
            <a:r>
              <a:rPr lang="en-US" sz="1800" dirty="0" smtClean="0"/>
              <a:t>Shows Professionalism</a:t>
            </a:r>
          </a:p>
          <a:p>
            <a:pPr lvl="1"/>
            <a:r>
              <a:rPr lang="en-US" sz="1800" dirty="0" smtClean="0"/>
              <a:t>Supports Professional Growth</a:t>
            </a:r>
            <a:endParaRPr lang="en-US" sz="1800" dirty="0"/>
          </a:p>
          <a:p>
            <a:pPr marL="800100" lvl="1" indent="-342900"/>
            <a:endParaRPr lang="en-US" sz="1800" dirty="0" smtClean="0"/>
          </a:p>
          <a:p>
            <a:endParaRPr lang="en-US" sz="1200" dirty="0"/>
          </a:p>
        </p:txBody>
      </p:sp>
    </p:spTree>
    <p:extLst>
      <p:ext uri="{BB962C8B-B14F-4D97-AF65-F5344CB8AC3E}">
        <p14:creationId xmlns:p14="http://schemas.microsoft.com/office/powerpoint/2010/main" val="37084523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49362"/>
          </a:xfrm>
        </p:spPr>
        <p:txBody>
          <a:bodyPr/>
          <a:lstStyle/>
          <a:p>
            <a:r>
              <a:rPr lang="en-US" sz="3600" dirty="0" smtClean="0"/>
              <a:t>Principal Effectiveness Instrument:</a:t>
            </a:r>
            <a:br>
              <a:rPr lang="en-US" sz="3600" dirty="0" smtClean="0"/>
            </a:br>
            <a:r>
              <a:rPr lang="en-US" sz="2200" i="1" dirty="0"/>
              <a:t>Alignment with Act 82 and PIL Program</a:t>
            </a: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9684" y="1906802"/>
            <a:ext cx="7101841" cy="485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rot="18900000">
            <a:off x="2093635" y="3391623"/>
            <a:ext cx="5303259" cy="1754327"/>
          </a:xfrm>
          <a:prstGeom prst="rect">
            <a:avLst/>
          </a:prstGeom>
          <a:noFill/>
        </p:spPr>
        <p:txBody>
          <a:bodyPr wrap="square" lIns="91440" tIns="45720" rIns="91440" bIns="45720">
            <a:spAutoFit/>
          </a:bodyPr>
          <a:lstStyle/>
          <a:p>
            <a:pPr algn="ctr"/>
            <a:r>
              <a:rPr lang="en-US" sz="5400" dirty="0" smtClean="0">
                <a:ln w="18415" cmpd="sng">
                  <a:solidFill>
                    <a:srgbClr val="FFFFFF"/>
                  </a:solidFill>
                  <a:prstDash val="solid"/>
                </a:ln>
                <a:solidFill>
                  <a:schemeClr val="bg2"/>
                </a:solidFill>
                <a:effectLst>
                  <a:outerShdw blurRad="63500" dir="3600000" algn="tl" rotWithShape="0">
                    <a:srgbClr val="000000">
                      <a:alpha val="70000"/>
                    </a:srgbClr>
                  </a:outerShdw>
                </a:effectLst>
              </a:rPr>
              <a:t>Draft – For Reference Only</a:t>
            </a:r>
            <a:endParaRPr lang="en-US" sz="5400" b="0" cap="none" spc="0" dirty="0">
              <a:ln w="18415" cmpd="sng">
                <a:solidFill>
                  <a:srgbClr val="FFFFFF"/>
                </a:solidFill>
                <a:prstDash val="solid"/>
              </a:ln>
              <a:solidFill>
                <a:schemeClr val="bg2"/>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8285433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206062" y="930430"/>
            <a:ext cx="8578164" cy="420688"/>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r>
              <a:rPr lang="en-US" sz="3200" b="1" i="1" dirty="0" smtClean="0">
                <a:solidFill>
                  <a:srgbClr val="00B0F0"/>
                </a:solidFill>
              </a:rPr>
              <a:t>PA CORE Standards</a:t>
            </a:r>
          </a:p>
        </p:txBody>
      </p:sp>
      <p:sp>
        <p:nvSpPr>
          <p:cNvPr id="6" name="Rectangle 3"/>
          <p:cNvSpPr txBox="1">
            <a:spLocks noChangeArrowheads="1"/>
          </p:cNvSpPr>
          <p:nvPr/>
        </p:nvSpPr>
        <p:spPr>
          <a:xfrm>
            <a:off x="536575" y="1692275"/>
            <a:ext cx="8040688" cy="4706938"/>
          </a:xfrm>
          <a:prstGeom prst="rect">
            <a:avLst/>
          </a:prstGeom>
        </p:spPr>
        <p:txBody>
          <a:bodyPr/>
          <a:lstStyle>
            <a:lvl1pPr marL="0" indent="0" algn="ctr" rtl="0" eaLnBrk="0" fontAlgn="base" hangingPunct="0">
              <a:spcBef>
                <a:spcPct val="20000"/>
              </a:spcBef>
              <a:spcAft>
                <a:spcPct val="0"/>
              </a:spcAft>
              <a:buNone/>
              <a:defRPr sz="3200">
                <a:solidFill>
                  <a:schemeClr val="tx1"/>
                </a:solidFill>
                <a:latin typeface="+mn-lt"/>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algn="l">
              <a:buFont typeface="Wingdings" pitchFamily="2" charset="2"/>
              <a:buNone/>
            </a:pPr>
            <a:r>
              <a:rPr lang="en-US" sz="2400" dirty="0" smtClean="0">
                <a:solidFill>
                  <a:schemeClr val="tx2"/>
                </a:solidFill>
              </a:rPr>
              <a:t>The leader …</a:t>
            </a:r>
          </a:p>
          <a:p>
            <a:pPr algn="l">
              <a:buFont typeface="Wingdings" pitchFamily="2" charset="2"/>
              <a:buNone/>
            </a:pPr>
            <a:endParaRPr lang="en-US" sz="900" dirty="0" smtClean="0">
              <a:solidFill>
                <a:schemeClr val="tx2"/>
              </a:solidFill>
            </a:endParaRPr>
          </a:p>
          <a:p>
            <a:pPr marL="571500" indent="-285750" algn="l">
              <a:buFont typeface="Wingdings" pitchFamily="2" charset="2"/>
              <a:buChar char="¶"/>
              <a:tabLst>
                <a:tab pos="571500" algn="l"/>
              </a:tabLst>
            </a:pPr>
            <a:r>
              <a:rPr lang="en-US" sz="2400" dirty="0" smtClean="0">
                <a:solidFill>
                  <a:schemeClr val="tx2"/>
                </a:solidFill>
              </a:rPr>
              <a:t>…has the knowledge and skills to think and plan </a:t>
            </a:r>
            <a:r>
              <a:rPr lang="en-US" sz="2400" i="1" dirty="0" smtClean="0">
                <a:solidFill>
                  <a:schemeClr val="accent2"/>
                </a:solidFill>
              </a:rPr>
              <a:t>strategically</a:t>
            </a:r>
            <a:r>
              <a:rPr lang="en-US" sz="2400" dirty="0" smtClean="0">
                <a:solidFill>
                  <a:srgbClr val="0000CC"/>
                </a:solidFill>
              </a:rPr>
              <a:t>, </a:t>
            </a:r>
            <a:r>
              <a:rPr lang="en-US" sz="2400" dirty="0" smtClean="0"/>
              <a:t>creating an </a:t>
            </a:r>
            <a:r>
              <a:rPr lang="en-US" sz="2400" i="1" dirty="0" smtClean="0">
                <a:solidFill>
                  <a:srgbClr val="0000CC"/>
                </a:solidFill>
              </a:rPr>
              <a:t>organizational vision</a:t>
            </a:r>
            <a:r>
              <a:rPr lang="en-US" sz="2400" dirty="0" smtClean="0">
                <a:solidFill>
                  <a:schemeClr val="tx2"/>
                </a:solidFill>
              </a:rPr>
              <a:t> around personalized student success.</a:t>
            </a:r>
          </a:p>
          <a:p>
            <a:pPr marL="571500" indent="-285750" algn="l">
              <a:buFont typeface="Wingdings" pitchFamily="2" charset="2"/>
              <a:buNone/>
              <a:tabLst>
                <a:tab pos="571500" algn="l"/>
              </a:tabLst>
            </a:pPr>
            <a:endParaRPr lang="en-US" sz="2400" dirty="0" smtClean="0">
              <a:solidFill>
                <a:schemeClr val="tx2"/>
              </a:solidFill>
            </a:endParaRPr>
          </a:p>
          <a:p>
            <a:pPr marL="571500" indent="-285750" algn="l">
              <a:buFont typeface="Wingdings" pitchFamily="2" charset="2"/>
              <a:buChar char="¶"/>
              <a:tabLst>
                <a:tab pos="571500" algn="l"/>
              </a:tabLst>
            </a:pPr>
            <a:r>
              <a:rPr lang="en-US" sz="2400" dirty="0" smtClean="0">
                <a:solidFill>
                  <a:schemeClr val="tx2"/>
                </a:solidFill>
              </a:rPr>
              <a:t>…is grounded in </a:t>
            </a:r>
            <a:r>
              <a:rPr lang="en-US" sz="2400" i="1" dirty="0" smtClean="0">
                <a:solidFill>
                  <a:srgbClr val="0000CC"/>
                </a:solidFill>
              </a:rPr>
              <a:t>standards-based systems theory</a:t>
            </a:r>
            <a:r>
              <a:rPr lang="en-US" sz="2400" dirty="0" smtClean="0">
                <a:solidFill>
                  <a:schemeClr val="tx2"/>
                </a:solidFill>
              </a:rPr>
              <a:t> and design and is able to transfer that knowledge to his/her job as the architect of standards-based reform in the school.</a:t>
            </a:r>
          </a:p>
          <a:p>
            <a:pPr marL="571500" indent="-285750" algn="l">
              <a:buFont typeface="Wingdings" pitchFamily="2" charset="2"/>
              <a:buNone/>
              <a:tabLst>
                <a:tab pos="571500" algn="l"/>
              </a:tabLst>
            </a:pPr>
            <a:endParaRPr lang="en-US" sz="2400" dirty="0" smtClean="0">
              <a:solidFill>
                <a:schemeClr val="tx2"/>
              </a:solidFill>
            </a:endParaRPr>
          </a:p>
          <a:p>
            <a:pPr marL="571500" indent="-285750" algn="l">
              <a:buFont typeface="Wingdings" pitchFamily="2" charset="2"/>
              <a:buChar char="¶"/>
              <a:tabLst>
                <a:tab pos="571500" algn="l"/>
              </a:tabLst>
            </a:pPr>
            <a:r>
              <a:rPr lang="en-US" sz="2400" dirty="0" smtClean="0">
                <a:solidFill>
                  <a:schemeClr val="tx2"/>
                </a:solidFill>
              </a:rPr>
              <a:t>…knows </a:t>
            </a:r>
            <a:r>
              <a:rPr lang="en-US" sz="2400" i="1" dirty="0" smtClean="0">
                <a:solidFill>
                  <a:srgbClr val="0000CC"/>
                </a:solidFill>
              </a:rPr>
              <a:t>how to access</a:t>
            </a:r>
            <a:r>
              <a:rPr lang="en-US" sz="2400" dirty="0" smtClean="0">
                <a:solidFill>
                  <a:schemeClr val="tx2"/>
                </a:solidFill>
              </a:rPr>
              <a:t> and use </a:t>
            </a:r>
            <a:r>
              <a:rPr lang="en-US" sz="2400" i="1" dirty="0" smtClean="0">
                <a:solidFill>
                  <a:srgbClr val="0000CC"/>
                </a:solidFill>
              </a:rPr>
              <a:t>appropriate data</a:t>
            </a:r>
            <a:r>
              <a:rPr lang="en-US" sz="2400" dirty="0" smtClean="0">
                <a:solidFill>
                  <a:schemeClr val="tx2"/>
                </a:solidFill>
              </a:rPr>
              <a:t> to inform </a:t>
            </a:r>
            <a:r>
              <a:rPr lang="en-US" sz="2400" i="1" dirty="0" smtClean="0">
                <a:solidFill>
                  <a:srgbClr val="0033CC"/>
                </a:solidFill>
              </a:rPr>
              <a:t>decision-making</a:t>
            </a:r>
            <a:r>
              <a:rPr lang="en-US" sz="2400" dirty="0" smtClean="0">
                <a:solidFill>
                  <a:schemeClr val="tx2"/>
                </a:solidFill>
              </a:rPr>
              <a:t> at all levels of the system.</a:t>
            </a:r>
          </a:p>
        </p:txBody>
      </p:sp>
    </p:spTree>
    <p:extLst>
      <p:ext uri="{BB962C8B-B14F-4D97-AF65-F5344CB8AC3E}">
        <p14:creationId xmlns:p14="http://schemas.microsoft.com/office/powerpoint/2010/main" val="17708798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ctangle 2"/>
          <p:cNvSpPr txBox="1">
            <a:spLocks noChangeArrowheads="1"/>
          </p:cNvSpPr>
          <p:nvPr/>
        </p:nvSpPr>
        <p:spPr>
          <a:xfrm>
            <a:off x="206062" y="930430"/>
            <a:ext cx="8578164" cy="420688"/>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r>
              <a:rPr lang="en-US" sz="3200" b="1" i="1" dirty="0" smtClean="0">
                <a:solidFill>
                  <a:schemeClr val="accent2"/>
                </a:solidFill>
              </a:rPr>
              <a:t>PA CORE Standards</a:t>
            </a:r>
          </a:p>
        </p:txBody>
      </p:sp>
      <p:sp>
        <p:nvSpPr>
          <p:cNvPr id="6" name="Rectangle 3"/>
          <p:cNvSpPr txBox="1">
            <a:spLocks noChangeArrowheads="1"/>
          </p:cNvSpPr>
          <p:nvPr/>
        </p:nvSpPr>
        <p:spPr>
          <a:xfrm>
            <a:off x="536575" y="1454150"/>
            <a:ext cx="8040688" cy="4706938"/>
          </a:xfrm>
          <a:prstGeom prst="rect">
            <a:avLst/>
          </a:prstGeom>
        </p:spPr>
        <p:txBody>
          <a:bodyPr/>
          <a:lstStyle>
            <a:lvl1pPr marL="0" indent="0" algn="ctr" rtl="0" eaLnBrk="0" fontAlgn="base" hangingPunct="0">
              <a:spcBef>
                <a:spcPct val="20000"/>
              </a:spcBef>
              <a:spcAft>
                <a:spcPct val="0"/>
              </a:spcAft>
              <a:buNone/>
              <a:defRPr sz="3200">
                <a:solidFill>
                  <a:schemeClr val="tx1"/>
                </a:solidFill>
                <a:latin typeface="+mn-lt"/>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algn="l">
              <a:buFont typeface="Wingdings" pitchFamily="2" charset="2"/>
              <a:buNone/>
            </a:pPr>
            <a:r>
              <a:rPr lang="en-US" sz="2400" dirty="0" smtClean="0">
                <a:solidFill>
                  <a:schemeClr val="tx2"/>
                </a:solidFill>
              </a:rPr>
              <a:t>The leader …</a:t>
            </a:r>
          </a:p>
          <a:p>
            <a:pPr marL="285750" indent="-285750" algn="l">
              <a:lnSpc>
                <a:spcPct val="90000"/>
              </a:lnSpc>
              <a:buFont typeface="Wingdings" pitchFamily="2" charset="2"/>
              <a:buChar char="¶"/>
            </a:pPr>
            <a:r>
              <a:rPr lang="en-US" sz="2400" dirty="0" smtClean="0"/>
              <a:t>…creates </a:t>
            </a:r>
            <a:r>
              <a:rPr lang="en-US" sz="2400" dirty="0"/>
              <a:t>a </a:t>
            </a:r>
            <a:r>
              <a:rPr lang="en-US" sz="2400" i="1" dirty="0">
                <a:solidFill>
                  <a:schemeClr val="accent2"/>
                </a:solidFill>
              </a:rPr>
              <a:t>culture of teaching and learning</a:t>
            </a:r>
            <a:r>
              <a:rPr lang="en-US" sz="2400" dirty="0">
                <a:solidFill>
                  <a:schemeClr val="accent2"/>
                </a:solidFill>
              </a:rPr>
              <a:t> </a:t>
            </a:r>
            <a:r>
              <a:rPr lang="en-US" sz="2400" dirty="0"/>
              <a:t>with an emphasis on learning.</a:t>
            </a:r>
          </a:p>
          <a:p>
            <a:pPr marL="285750" indent="-285750" algn="l">
              <a:lnSpc>
                <a:spcPct val="90000"/>
              </a:lnSpc>
              <a:buFont typeface="Wingdings" pitchFamily="2" charset="2"/>
              <a:buChar char="¶"/>
            </a:pPr>
            <a:r>
              <a:rPr lang="en-US" sz="2400" dirty="0" smtClean="0">
                <a:solidFill>
                  <a:srgbClr val="080808"/>
                </a:solidFill>
              </a:rPr>
              <a:t>…manages </a:t>
            </a:r>
            <a:r>
              <a:rPr lang="en-US" sz="2400" i="1" dirty="0">
                <a:solidFill>
                  <a:schemeClr val="accent2"/>
                </a:solidFill>
              </a:rPr>
              <a:t>resources</a:t>
            </a:r>
            <a:r>
              <a:rPr lang="en-US" sz="2400" dirty="0">
                <a:solidFill>
                  <a:schemeClr val="accent2"/>
                </a:solidFill>
              </a:rPr>
              <a:t> </a:t>
            </a:r>
            <a:r>
              <a:rPr lang="en-US" sz="2400" dirty="0">
                <a:solidFill>
                  <a:srgbClr val="080808"/>
                </a:solidFill>
              </a:rPr>
              <a:t>for effective results.</a:t>
            </a:r>
          </a:p>
          <a:p>
            <a:pPr marL="285750" indent="-285750" algn="l">
              <a:lnSpc>
                <a:spcPct val="90000"/>
              </a:lnSpc>
              <a:buFont typeface="Wingdings" pitchFamily="2" charset="2"/>
              <a:buChar char="¶"/>
            </a:pPr>
            <a:r>
              <a:rPr lang="en-US" sz="2400" dirty="0">
                <a:solidFill>
                  <a:srgbClr val="080808"/>
                </a:solidFill>
              </a:rPr>
              <a:t>collaborates, communicates, engages, and empowers </a:t>
            </a:r>
            <a:r>
              <a:rPr lang="en-US" sz="2400" i="1" dirty="0">
                <a:solidFill>
                  <a:schemeClr val="accent2"/>
                </a:solidFill>
              </a:rPr>
              <a:t>others</a:t>
            </a:r>
            <a:r>
              <a:rPr lang="en-US" sz="2400" dirty="0">
                <a:solidFill>
                  <a:srgbClr val="080808"/>
                </a:solidFill>
              </a:rPr>
              <a:t> inside and outside of the organization </a:t>
            </a:r>
            <a:r>
              <a:rPr lang="en-US" sz="2400" i="1" dirty="0">
                <a:solidFill>
                  <a:schemeClr val="accent2"/>
                </a:solidFill>
              </a:rPr>
              <a:t>to pursue excellence</a:t>
            </a:r>
            <a:r>
              <a:rPr lang="en-US" sz="2400" dirty="0">
                <a:solidFill>
                  <a:srgbClr val="080808"/>
                </a:solidFill>
              </a:rPr>
              <a:t> in learning.</a:t>
            </a:r>
          </a:p>
          <a:p>
            <a:pPr marL="285750" indent="-285750" algn="l">
              <a:lnSpc>
                <a:spcPct val="90000"/>
              </a:lnSpc>
              <a:buFont typeface="Wingdings" pitchFamily="2" charset="2"/>
              <a:buChar char="¶"/>
            </a:pPr>
            <a:r>
              <a:rPr lang="en-US" sz="2400" dirty="0" smtClean="0">
                <a:solidFill>
                  <a:schemeClr val="tx2"/>
                </a:solidFill>
              </a:rPr>
              <a:t>…operates </a:t>
            </a:r>
            <a:r>
              <a:rPr lang="en-US" sz="2400" dirty="0">
                <a:solidFill>
                  <a:schemeClr val="tx2"/>
                </a:solidFill>
              </a:rPr>
              <a:t>in a </a:t>
            </a:r>
            <a:r>
              <a:rPr lang="en-US" sz="2400" i="1" dirty="0">
                <a:solidFill>
                  <a:schemeClr val="accent2"/>
                </a:solidFill>
              </a:rPr>
              <a:t>fair and equitable manner</a:t>
            </a:r>
            <a:r>
              <a:rPr lang="en-US" sz="2400" dirty="0">
                <a:solidFill>
                  <a:schemeClr val="accent2"/>
                </a:solidFill>
              </a:rPr>
              <a:t> </a:t>
            </a:r>
            <a:r>
              <a:rPr lang="en-US" sz="2400" dirty="0">
                <a:solidFill>
                  <a:schemeClr val="tx2"/>
                </a:solidFill>
              </a:rPr>
              <a:t>with personal and professional dignity.</a:t>
            </a:r>
          </a:p>
          <a:p>
            <a:pPr marL="285750" indent="-285750" algn="l">
              <a:lnSpc>
                <a:spcPct val="90000"/>
              </a:lnSpc>
              <a:buFont typeface="Wingdings" pitchFamily="2" charset="2"/>
              <a:buChar char="¶"/>
            </a:pPr>
            <a:r>
              <a:rPr lang="en-US" sz="2400" dirty="0" smtClean="0">
                <a:solidFill>
                  <a:schemeClr val="tx2"/>
                </a:solidFill>
              </a:rPr>
              <a:t>…advocates </a:t>
            </a:r>
            <a:r>
              <a:rPr lang="en-US" sz="2400" dirty="0">
                <a:solidFill>
                  <a:schemeClr val="tx2"/>
                </a:solidFill>
              </a:rPr>
              <a:t>for </a:t>
            </a:r>
            <a:r>
              <a:rPr lang="en-US" sz="2400" i="1" dirty="0">
                <a:solidFill>
                  <a:schemeClr val="accent2"/>
                </a:solidFill>
              </a:rPr>
              <a:t>children and public education</a:t>
            </a:r>
            <a:r>
              <a:rPr lang="en-US" sz="2400" dirty="0">
                <a:solidFill>
                  <a:schemeClr val="accent2"/>
                </a:solidFill>
              </a:rPr>
              <a:t> </a:t>
            </a:r>
            <a:r>
              <a:rPr lang="en-US" sz="2400" dirty="0">
                <a:solidFill>
                  <a:schemeClr val="tx2"/>
                </a:solidFill>
              </a:rPr>
              <a:t>in the larger political, social, economic, legal, and cultural context.</a:t>
            </a:r>
          </a:p>
          <a:p>
            <a:pPr marL="285750" indent="-285750" algn="l">
              <a:lnSpc>
                <a:spcPct val="90000"/>
              </a:lnSpc>
              <a:buFont typeface="Wingdings" pitchFamily="2" charset="2"/>
              <a:buChar char="¶"/>
            </a:pPr>
            <a:r>
              <a:rPr lang="en-US" sz="2400" dirty="0" smtClean="0"/>
              <a:t>…supports </a:t>
            </a:r>
            <a:r>
              <a:rPr lang="en-US" sz="2400" i="1" dirty="0">
                <a:solidFill>
                  <a:schemeClr val="accent2"/>
                </a:solidFill>
              </a:rPr>
              <a:t>professional growth</a:t>
            </a:r>
            <a:r>
              <a:rPr lang="en-US" sz="2400" dirty="0"/>
              <a:t> of self and others through practice and inquiry.</a:t>
            </a:r>
          </a:p>
        </p:txBody>
      </p:sp>
    </p:spTree>
    <p:extLst>
      <p:ext uri="{BB962C8B-B14F-4D97-AF65-F5344CB8AC3E}">
        <p14:creationId xmlns:p14="http://schemas.microsoft.com/office/powerpoint/2010/main" val="19210183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095482" y="2426006"/>
            <a:ext cx="4736206" cy="1470025"/>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r>
              <a:rPr lang="en-US" sz="4000" b="1" dirty="0" smtClean="0"/>
              <a:t>Rubrics </a:t>
            </a:r>
            <a:r>
              <a:rPr lang="en-US" sz="4000" b="1" dirty="0" smtClean="0"/>
              <a:t>and the Levels of Performance</a:t>
            </a:r>
            <a:endParaRPr lang="en-US" sz="4000" b="1" dirty="0"/>
          </a:p>
        </p:txBody>
      </p:sp>
      <p:pic>
        <p:nvPicPr>
          <p:cNvPr id="7170" name="Picture 2" descr="C:\Users\WIU\AppData\Local\Microsoft\Windows\Temporary Internet Files\Content.IE5\6K0MQ5H3\MP90043049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5155" y="1587321"/>
            <a:ext cx="3683358" cy="368335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66427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 y="960438"/>
            <a:ext cx="9001125" cy="1196022"/>
          </a:xfrm>
        </p:spPr>
        <p:txBody>
          <a:bodyPr/>
          <a:lstStyle/>
          <a:p>
            <a:r>
              <a:rPr lang="en-US" sz="4200" dirty="0" smtClean="0"/>
              <a:t>Principal Effectiveness</a:t>
            </a:r>
            <a:br>
              <a:rPr lang="en-US" sz="4200" dirty="0" smtClean="0"/>
            </a:br>
            <a:r>
              <a:rPr lang="en-US" sz="2200" i="1" dirty="0" smtClean="0"/>
              <a:t>Why Important and Why Now?</a:t>
            </a:r>
            <a:endParaRPr lang="en-US" sz="2200" i="1" dirty="0"/>
          </a:p>
        </p:txBody>
      </p:sp>
      <p:sp>
        <p:nvSpPr>
          <p:cNvPr id="3" name="Content Placeholder 2"/>
          <p:cNvSpPr>
            <a:spLocks noGrp="1"/>
          </p:cNvSpPr>
          <p:nvPr>
            <p:ph idx="1"/>
          </p:nvPr>
        </p:nvSpPr>
        <p:spPr>
          <a:xfrm>
            <a:off x="457200" y="2280285"/>
            <a:ext cx="8229600" cy="4076067"/>
          </a:xfrm>
        </p:spPr>
        <p:txBody>
          <a:bodyPr/>
          <a:lstStyle/>
          <a:p>
            <a:r>
              <a:rPr lang="en-US" sz="2400" dirty="0" smtClean="0"/>
              <a:t>Effective school leadership has an impact on developing a </a:t>
            </a:r>
            <a:r>
              <a:rPr lang="en-US" sz="2400" dirty="0"/>
              <a:t>culture focused on student achievement.  However as stated by Douglas Reeves from the Leadership and Learning </a:t>
            </a:r>
            <a:r>
              <a:rPr lang="en-US" sz="2400" dirty="0" smtClean="0"/>
              <a:t>Center:</a:t>
            </a:r>
            <a:br>
              <a:rPr lang="en-US" sz="2400" dirty="0" smtClean="0"/>
            </a:br>
            <a:endParaRPr lang="en-US" sz="2400" dirty="0"/>
          </a:p>
          <a:p>
            <a:pPr marL="857250" lvl="2" indent="0">
              <a:buNone/>
            </a:pPr>
            <a:r>
              <a:rPr lang="en-US" dirty="0" smtClean="0">
                <a:solidFill>
                  <a:schemeClr val="accent2">
                    <a:lumMod val="75000"/>
                  </a:schemeClr>
                </a:solidFill>
              </a:rPr>
              <a:t>“Most </a:t>
            </a:r>
            <a:r>
              <a:rPr lang="en-US" dirty="0">
                <a:solidFill>
                  <a:schemeClr val="accent2">
                    <a:lumMod val="75000"/>
                  </a:schemeClr>
                </a:solidFill>
              </a:rPr>
              <a:t>leadership assessments are </a:t>
            </a:r>
            <a:r>
              <a:rPr lang="en-US" dirty="0" smtClean="0">
                <a:solidFill>
                  <a:schemeClr val="accent2">
                    <a:lumMod val="75000"/>
                  </a:schemeClr>
                </a:solidFill>
              </a:rPr>
              <a:t>infrequent</a:t>
            </a:r>
            <a:r>
              <a:rPr lang="en-US" dirty="0">
                <a:solidFill>
                  <a:schemeClr val="accent2">
                    <a:lumMod val="75000"/>
                  </a:schemeClr>
                </a:solidFill>
              </a:rPr>
              <a:t>, late, unhelpful </a:t>
            </a:r>
            <a:r>
              <a:rPr lang="en-US" dirty="0" smtClean="0">
                <a:solidFill>
                  <a:schemeClr val="accent2">
                    <a:lumMod val="75000"/>
                  </a:schemeClr>
                </a:solidFill>
              </a:rPr>
              <a:t/>
            </a:r>
            <a:br>
              <a:rPr lang="en-US" dirty="0" smtClean="0">
                <a:solidFill>
                  <a:schemeClr val="accent2">
                    <a:lumMod val="75000"/>
                  </a:schemeClr>
                </a:solidFill>
              </a:rPr>
            </a:br>
            <a:r>
              <a:rPr lang="en-US" dirty="0" smtClean="0">
                <a:solidFill>
                  <a:schemeClr val="accent2">
                    <a:lumMod val="75000"/>
                  </a:schemeClr>
                </a:solidFill>
              </a:rPr>
              <a:t>  and largely </a:t>
            </a:r>
            <a:r>
              <a:rPr lang="en-US" dirty="0">
                <a:solidFill>
                  <a:schemeClr val="accent2">
                    <a:lumMod val="75000"/>
                  </a:schemeClr>
                </a:solidFill>
              </a:rPr>
              <a:t>a source of administrative bother.”</a:t>
            </a:r>
          </a:p>
          <a:p>
            <a:pPr marL="0" indent="0">
              <a:buNone/>
            </a:pPr>
            <a:endParaRPr lang="en-US" sz="2400" dirty="0" smtClean="0"/>
          </a:p>
          <a:p>
            <a:r>
              <a:rPr lang="en-US" sz="2400" dirty="0" smtClean="0"/>
              <a:t>Given the efforts taking place with teacher effectiveness, this becomes an opportune time for Pennsylvania to also develop its first universal instrument for principal effectiveness.</a:t>
            </a:r>
            <a:endParaRPr lang="en-US" sz="2400" dirty="0"/>
          </a:p>
          <a:p>
            <a:pPr marL="0" indent="0">
              <a:buNone/>
            </a:pPr>
            <a:r>
              <a:rPr lang="en-US" sz="2400" dirty="0" smtClean="0"/>
              <a:t/>
            </a:r>
            <a:br>
              <a:rPr lang="en-US" sz="2400" dirty="0" smtClean="0"/>
            </a:br>
            <a:endParaRPr lang="en-US" sz="2400" dirty="0"/>
          </a:p>
        </p:txBody>
      </p:sp>
    </p:spTree>
    <p:extLst>
      <p:ext uri="{BB962C8B-B14F-4D97-AF65-F5344CB8AC3E}">
        <p14:creationId xmlns:p14="http://schemas.microsoft.com/office/powerpoint/2010/main" val="25310541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095482" y="1806881"/>
            <a:ext cx="4736206" cy="1470025"/>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r>
              <a:rPr lang="en-US" sz="4000" b="1" dirty="0" smtClean="0"/>
              <a:t>Principal </a:t>
            </a:r>
            <a:r>
              <a:rPr lang="en-US" sz="4000" b="1" dirty="0" smtClean="0"/>
              <a:t>Effectiveness Process and Expectations for Phase II</a:t>
            </a:r>
            <a:endParaRPr lang="en-US" sz="4000" b="1" dirty="0"/>
          </a:p>
        </p:txBody>
      </p:sp>
      <p:pic>
        <p:nvPicPr>
          <p:cNvPr id="9218" name="Picture 2" descr="C:\Users\WIU\AppData\Local\Microsoft\Windows\Temporary Internet Files\Content.IE5\U70NA0DJ\MP90034152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7882" y="1972362"/>
            <a:ext cx="3657600" cy="260908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88914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sz="3200" dirty="0" smtClean="0">
                <a:solidFill>
                  <a:schemeClr val="accent2">
                    <a:lumMod val="75000"/>
                  </a:schemeClr>
                </a:solidFill>
              </a:rPr>
              <a:t>When the principal grows, the teachers grow.  When the teachers grow, the students succeed.</a:t>
            </a:r>
            <a:endParaRPr lang="en-US" sz="3200" dirty="0">
              <a:solidFill>
                <a:schemeClr val="accent2">
                  <a:lumMod val="75000"/>
                </a:schemeClr>
              </a:solidFill>
            </a:endParaRPr>
          </a:p>
        </p:txBody>
      </p:sp>
    </p:spTree>
    <p:extLst>
      <p:ext uri="{BB962C8B-B14F-4D97-AF65-F5344CB8AC3E}">
        <p14:creationId xmlns:p14="http://schemas.microsoft.com/office/powerpoint/2010/main" val="203105342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30312"/>
          </a:xfrm>
        </p:spPr>
        <p:txBody>
          <a:bodyPr/>
          <a:lstStyle/>
          <a:p>
            <a:r>
              <a:rPr lang="en-US" sz="4000" b="1" dirty="0"/>
              <a:t>Phase II Expectations</a:t>
            </a:r>
            <a:br>
              <a:rPr lang="en-US" sz="4000" b="1" dirty="0"/>
            </a:br>
            <a:r>
              <a:rPr lang="en-US" sz="4000" b="1" dirty="0"/>
              <a:t>January 2013 – June 2013</a:t>
            </a:r>
            <a:br>
              <a:rPr lang="en-US" sz="4000" b="1" dirty="0"/>
            </a:br>
            <a:endParaRPr lang="en-US" sz="4000" b="1" dirty="0"/>
          </a:p>
        </p:txBody>
      </p:sp>
      <p:sp>
        <p:nvSpPr>
          <p:cNvPr id="3" name="Content Placeholder 2"/>
          <p:cNvSpPr>
            <a:spLocks noGrp="1"/>
          </p:cNvSpPr>
          <p:nvPr>
            <p:ph idx="1"/>
          </p:nvPr>
        </p:nvSpPr>
        <p:spPr/>
        <p:txBody>
          <a:bodyPr/>
          <a:lstStyle/>
          <a:p>
            <a:endParaRPr lang="en-US" dirty="0" smtClean="0"/>
          </a:p>
          <a:p>
            <a:pPr>
              <a:spcBef>
                <a:spcPts val="0"/>
              </a:spcBef>
              <a:spcAft>
                <a:spcPts val="1200"/>
              </a:spcAft>
            </a:pPr>
            <a:r>
              <a:rPr lang="en-US" dirty="0" smtClean="0"/>
              <a:t>Incorporate the processes currently being used in a district for principal evaluation.</a:t>
            </a:r>
          </a:p>
          <a:p>
            <a:pPr>
              <a:spcBef>
                <a:spcPts val="0"/>
              </a:spcBef>
              <a:spcAft>
                <a:spcPts val="1200"/>
              </a:spcAft>
            </a:pPr>
            <a:r>
              <a:rPr lang="en-US" dirty="0" smtClean="0"/>
              <a:t>Enrich it with the use of the Principal Effectiveness Framework</a:t>
            </a:r>
          </a:p>
          <a:p>
            <a:pPr>
              <a:spcBef>
                <a:spcPts val="0"/>
              </a:spcBef>
              <a:spcAft>
                <a:spcPts val="1200"/>
              </a:spcAft>
            </a:pPr>
            <a:r>
              <a:rPr lang="en-US" dirty="0"/>
              <a:t>Discuss the concept of principal effectiveness with principals and assistant principals</a:t>
            </a:r>
          </a:p>
          <a:p>
            <a:endParaRPr lang="en-US" dirty="0" smtClean="0"/>
          </a:p>
        </p:txBody>
      </p:sp>
    </p:spTree>
    <p:extLst>
      <p:ext uri="{BB962C8B-B14F-4D97-AF65-F5344CB8AC3E}">
        <p14:creationId xmlns:p14="http://schemas.microsoft.com/office/powerpoint/2010/main" val="28071600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t>Phase II Expectations</a:t>
            </a:r>
            <a:br>
              <a:rPr lang="en-US" sz="4000" b="1" dirty="0" smtClean="0"/>
            </a:br>
            <a:endParaRPr lang="en-US" sz="1600" b="1" dirty="0"/>
          </a:p>
        </p:txBody>
      </p:sp>
      <p:sp>
        <p:nvSpPr>
          <p:cNvPr id="3" name="Content Placeholder 2"/>
          <p:cNvSpPr>
            <a:spLocks noGrp="1"/>
          </p:cNvSpPr>
          <p:nvPr>
            <p:ph idx="1"/>
          </p:nvPr>
        </p:nvSpPr>
        <p:spPr>
          <a:xfrm>
            <a:off x="952499" y="1979054"/>
            <a:ext cx="7724775" cy="4771386"/>
          </a:xfrm>
        </p:spPr>
        <p:txBody>
          <a:bodyPr/>
          <a:lstStyle/>
          <a:p>
            <a:pPr marL="0" indent="0">
              <a:buNone/>
            </a:pPr>
            <a:r>
              <a:rPr lang="en-US" dirty="0" smtClean="0"/>
              <a:t>Principal </a:t>
            </a:r>
            <a:r>
              <a:rPr lang="en-US" dirty="0"/>
              <a:t>reviews the rubric and </a:t>
            </a:r>
            <a:r>
              <a:rPr lang="en-US" dirty="0" smtClean="0"/>
              <a:t>self-assesses:</a:t>
            </a:r>
          </a:p>
          <a:p>
            <a:pPr marL="0" indent="0">
              <a:buNone/>
            </a:pPr>
            <a:endParaRPr lang="en-US" dirty="0" smtClean="0"/>
          </a:p>
          <a:p>
            <a:pPr>
              <a:spcBef>
                <a:spcPts val="0"/>
              </a:spcBef>
              <a:spcAft>
                <a:spcPts val="1200"/>
              </a:spcAft>
              <a:buClr>
                <a:srgbClr val="00B050"/>
              </a:buClr>
            </a:pPr>
            <a:r>
              <a:rPr lang="en-US" b="1" dirty="0" smtClean="0">
                <a:solidFill>
                  <a:schemeClr val="accent1">
                    <a:lumMod val="50000"/>
                  </a:schemeClr>
                </a:solidFill>
                <a:effectLst>
                  <a:outerShdw blurRad="38100" dist="38100" dir="2700000" algn="tl">
                    <a:srgbClr val="000000">
                      <a:alpha val="43137"/>
                    </a:srgbClr>
                  </a:outerShdw>
                </a:effectLst>
              </a:rPr>
              <a:t>Green</a:t>
            </a:r>
            <a:r>
              <a:rPr lang="en-US" dirty="0" smtClean="0"/>
              <a:t>- I </a:t>
            </a:r>
            <a:r>
              <a:rPr lang="en-US" dirty="0"/>
              <a:t>am very effective at this. </a:t>
            </a:r>
            <a:endParaRPr lang="en-US" dirty="0" smtClean="0"/>
          </a:p>
          <a:p>
            <a:pPr>
              <a:spcBef>
                <a:spcPts val="0"/>
              </a:spcBef>
              <a:spcAft>
                <a:spcPts val="1200"/>
              </a:spcAft>
            </a:pPr>
            <a:r>
              <a:rPr lang="en-US" b="1" dirty="0" smtClean="0">
                <a:solidFill>
                  <a:srgbClr val="FFFF00"/>
                </a:solidFill>
                <a:effectLst>
                  <a:outerShdw blurRad="50800" dist="50800" dir="5400000" algn="ctr" rotWithShape="0">
                    <a:schemeClr val="tx1"/>
                  </a:outerShdw>
                </a:effectLst>
              </a:rPr>
              <a:t>Yellow </a:t>
            </a:r>
            <a:r>
              <a:rPr lang="en-US" dirty="0" smtClean="0"/>
              <a:t>- I </a:t>
            </a:r>
            <a:r>
              <a:rPr lang="en-US" dirty="0"/>
              <a:t>am not sure how effective I am with this section. </a:t>
            </a:r>
            <a:endParaRPr lang="en-US" dirty="0" smtClean="0"/>
          </a:p>
          <a:p>
            <a:pPr>
              <a:spcBef>
                <a:spcPts val="0"/>
              </a:spcBef>
              <a:spcAft>
                <a:spcPts val="1200"/>
              </a:spcAft>
            </a:pPr>
            <a:r>
              <a:rPr lang="en-US" b="1" dirty="0" smtClean="0">
                <a:solidFill>
                  <a:srgbClr val="FF0000"/>
                </a:solidFill>
                <a:effectLst>
                  <a:outerShdw blurRad="38100" dist="38100" dir="2700000" algn="tl">
                    <a:srgbClr val="000000">
                      <a:alpha val="43137"/>
                    </a:srgbClr>
                  </a:outerShdw>
                </a:effectLst>
              </a:rPr>
              <a:t>Red</a:t>
            </a:r>
            <a:r>
              <a:rPr lang="en-US" b="1" dirty="0" smtClean="0">
                <a:solidFill>
                  <a:srgbClr val="FF0000"/>
                </a:solidFill>
              </a:rPr>
              <a:t> </a:t>
            </a:r>
            <a:r>
              <a:rPr lang="en-US" dirty="0" smtClean="0"/>
              <a:t>- I </a:t>
            </a:r>
            <a:r>
              <a:rPr lang="en-US" dirty="0"/>
              <a:t>struggle with this area and would like to focus on this </a:t>
            </a:r>
            <a:r>
              <a:rPr lang="en-US" dirty="0" smtClean="0"/>
              <a:t>component(s).</a:t>
            </a:r>
            <a:endParaRPr lang="en-US" dirty="0"/>
          </a:p>
          <a:p>
            <a:pPr marL="0" indent="0">
              <a:buNone/>
            </a:pPr>
            <a:r>
              <a:rPr lang="en-US" dirty="0"/>
              <a:t/>
            </a:r>
            <a:br>
              <a:rPr lang="en-US" dirty="0"/>
            </a:br>
            <a:endParaRPr lang="en-US" dirty="0"/>
          </a:p>
        </p:txBody>
      </p:sp>
    </p:spTree>
    <p:extLst>
      <p:ext uri="{BB962C8B-B14F-4D97-AF65-F5344CB8AC3E}">
        <p14:creationId xmlns:p14="http://schemas.microsoft.com/office/powerpoint/2010/main" val="22225255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2450" y="1008063"/>
            <a:ext cx="8229600" cy="830262"/>
          </a:xfrm>
        </p:spPr>
        <p:txBody>
          <a:bodyPr/>
          <a:lstStyle/>
          <a:p>
            <a:pPr algn="r"/>
            <a:r>
              <a:rPr lang="en-US" sz="2800" b="1" dirty="0" smtClean="0"/>
              <a:t>Phase II Expectations</a:t>
            </a:r>
            <a:endParaRPr lang="en-US" sz="2800" b="1" dirty="0"/>
          </a:p>
        </p:txBody>
      </p:sp>
      <p:sp>
        <p:nvSpPr>
          <p:cNvPr id="3" name="Content Placeholder 2"/>
          <p:cNvSpPr>
            <a:spLocks noGrp="1"/>
          </p:cNvSpPr>
          <p:nvPr>
            <p:ph idx="1"/>
          </p:nvPr>
        </p:nvSpPr>
        <p:spPr>
          <a:xfrm>
            <a:off x="561975" y="1775460"/>
            <a:ext cx="8229600" cy="4525963"/>
          </a:xfrm>
        </p:spPr>
        <p:txBody>
          <a:bodyPr/>
          <a:lstStyle/>
          <a:p>
            <a:pPr>
              <a:spcBef>
                <a:spcPts val="0"/>
              </a:spcBef>
              <a:spcAft>
                <a:spcPts val="1200"/>
              </a:spcAft>
            </a:pPr>
            <a:r>
              <a:rPr lang="en-US" dirty="0"/>
              <a:t>Select 3-5 areas that represent multiple domains. </a:t>
            </a:r>
            <a:r>
              <a:rPr lang="en-US" dirty="0" smtClean="0"/>
              <a:t> (Balance </a:t>
            </a:r>
            <a:r>
              <a:rPr lang="en-US" dirty="0"/>
              <a:t>of Strength and Weaknesses)</a:t>
            </a:r>
          </a:p>
          <a:p>
            <a:pPr>
              <a:spcBef>
                <a:spcPts val="0"/>
              </a:spcBef>
              <a:spcAft>
                <a:spcPts val="1200"/>
              </a:spcAft>
            </a:pPr>
            <a:r>
              <a:rPr lang="en-US" dirty="0"/>
              <a:t>Review District Process and embed the principal effectiveness framework and goals into your process.</a:t>
            </a:r>
          </a:p>
          <a:p>
            <a:pPr>
              <a:spcBef>
                <a:spcPts val="0"/>
              </a:spcBef>
              <a:spcAft>
                <a:spcPts val="1200"/>
              </a:spcAft>
            </a:pPr>
            <a:r>
              <a:rPr lang="en-US" dirty="0"/>
              <a:t>Design Principal Goals and hold Beginning of the Year </a:t>
            </a:r>
            <a:r>
              <a:rPr lang="en-US" dirty="0" smtClean="0"/>
              <a:t>meeting </a:t>
            </a:r>
            <a:r>
              <a:rPr lang="en-US" dirty="0"/>
              <a:t>between Central Office and Principal.</a:t>
            </a:r>
          </a:p>
          <a:p>
            <a:pPr>
              <a:spcBef>
                <a:spcPts val="0"/>
              </a:spcBef>
              <a:spcAft>
                <a:spcPts val="1200"/>
              </a:spcAft>
            </a:pPr>
            <a:r>
              <a:rPr lang="en-US" dirty="0"/>
              <a:t>Map out the artifacts, evidence and data you will use throughout the year to measure impact/effectiveness.</a:t>
            </a:r>
            <a:endParaRPr lang="en-US" dirty="0"/>
          </a:p>
        </p:txBody>
      </p:sp>
    </p:spTree>
    <p:extLst>
      <p:ext uri="{BB962C8B-B14F-4D97-AF65-F5344CB8AC3E}">
        <p14:creationId xmlns:p14="http://schemas.microsoft.com/office/powerpoint/2010/main" val="923953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sz="2800" b="1" dirty="0"/>
              <a:t>Phase II Expectations</a:t>
            </a:r>
            <a:endParaRPr lang="en-US" sz="2800" dirty="0"/>
          </a:p>
        </p:txBody>
      </p:sp>
      <p:sp>
        <p:nvSpPr>
          <p:cNvPr id="3" name="Content Placeholder 2"/>
          <p:cNvSpPr>
            <a:spLocks noGrp="1"/>
          </p:cNvSpPr>
          <p:nvPr>
            <p:ph idx="1"/>
          </p:nvPr>
        </p:nvSpPr>
        <p:spPr>
          <a:xfrm>
            <a:off x="581025" y="1927860"/>
            <a:ext cx="8229600" cy="4525963"/>
          </a:xfrm>
        </p:spPr>
        <p:txBody>
          <a:bodyPr/>
          <a:lstStyle/>
          <a:p>
            <a:pPr>
              <a:spcBef>
                <a:spcPts val="0"/>
              </a:spcBef>
              <a:spcAft>
                <a:spcPts val="1200"/>
              </a:spcAft>
            </a:pPr>
            <a:r>
              <a:rPr lang="en-US" sz="2400" dirty="0"/>
              <a:t>Central Office and Principal meet mid way through the goals timeline and provide feedback written and oral using the Principal Framework. </a:t>
            </a:r>
          </a:p>
          <a:p>
            <a:pPr>
              <a:spcBef>
                <a:spcPts val="0"/>
              </a:spcBef>
              <a:spcAft>
                <a:spcPts val="1200"/>
              </a:spcAft>
            </a:pPr>
            <a:r>
              <a:rPr lang="en-US" sz="2400" dirty="0" smtClean="0"/>
              <a:t>Adjust </a:t>
            </a:r>
            <a:r>
              <a:rPr lang="en-US" sz="2400" dirty="0"/>
              <a:t>goals and strategies if needed based on data and feedback and map out the artifact, evidence and data.</a:t>
            </a:r>
          </a:p>
          <a:p>
            <a:pPr>
              <a:spcBef>
                <a:spcPts val="0"/>
              </a:spcBef>
              <a:spcAft>
                <a:spcPts val="1200"/>
              </a:spcAft>
            </a:pPr>
            <a:r>
              <a:rPr lang="en-US" sz="2400" dirty="0"/>
              <a:t>Central Office and Principal meet at the End of Year </a:t>
            </a:r>
            <a:r>
              <a:rPr lang="en-US" sz="2400" dirty="0" smtClean="0"/>
              <a:t>to </a:t>
            </a:r>
            <a:r>
              <a:rPr lang="en-US" sz="2400" dirty="0"/>
              <a:t>review final evaluation using the rubric and framework.</a:t>
            </a:r>
          </a:p>
          <a:p>
            <a:pPr>
              <a:spcBef>
                <a:spcPts val="0"/>
              </a:spcBef>
              <a:spcAft>
                <a:spcPts val="1200"/>
              </a:spcAft>
            </a:pPr>
            <a:r>
              <a:rPr lang="en-US" sz="2400" dirty="0"/>
              <a:t>Data gathering will be required by the school regarding the results.</a:t>
            </a:r>
          </a:p>
          <a:p>
            <a:endParaRPr lang="en-US" dirty="0"/>
          </a:p>
        </p:txBody>
      </p:sp>
    </p:spTree>
    <p:extLst>
      <p:ext uri="{BB962C8B-B14F-4D97-AF65-F5344CB8AC3E}">
        <p14:creationId xmlns:p14="http://schemas.microsoft.com/office/powerpoint/2010/main" val="16234236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Formative Feedback Form</a:t>
            </a:r>
            <a:endParaRPr lang="en-US" b="1" dirty="0"/>
          </a:p>
        </p:txBody>
      </p:sp>
      <p:sp>
        <p:nvSpPr>
          <p:cNvPr id="3" name="Content Placeholder 2"/>
          <p:cNvSpPr>
            <a:spLocks noGrp="1"/>
          </p:cNvSpPr>
          <p:nvPr>
            <p:ph idx="1"/>
          </p:nvPr>
        </p:nvSpPr>
        <p:spPr/>
        <p:txBody>
          <a:bodyPr/>
          <a:lstStyle/>
          <a:p>
            <a:r>
              <a:rPr lang="en-US" dirty="0" smtClean="0"/>
              <a:t>Form is used to record the content of conferences held. (See Packet)</a:t>
            </a:r>
            <a:endParaRPr lang="en-US" dirty="0"/>
          </a:p>
        </p:txBody>
      </p:sp>
    </p:spTree>
    <p:extLst>
      <p:ext uri="{BB962C8B-B14F-4D97-AF65-F5344CB8AC3E}">
        <p14:creationId xmlns:p14="http://schemas.microsoft.com/office/powerpoint/2010/main" val="32736998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ChangeArrowheads="1"/>
          </p:cNvSpPr>
          <p:nvPr/>
        </p:nvSpPr>
        <p:spPr bwMode="auto">
          <a:xfrm>
            <a:off x="427038" y="3298825"/>
            <a:ext cx="8229600" cy="1006475"/>
          </a:xfrm>
          <a:prstGeom prst="rect">
            <a:avLst/>
          </a:prstGeom>
          <a:noFill/>
          <a:ln w="9525">
            <a:noFill/>
            <a:miter lim="800000"/>
            <a:headEnd/>
            <a:tailEnd/>
          </a:ln>
        </p:spPr>
        <p:txBody>
          <a:bodyPr>
            <a:spAutoFit/>
          </a:bodyPr>
          <a:lstStyle/>
          <a:p>
            <a:pPr eaLnBrk="0" hangingPunct="0"/>
            <a:r>
              <a:rPr lang="en-US" sz="2000" i="1" dirty="0">
                <a:latin typeface="Arial" charset="0"/>
                <a:cs typeface="Times New Roman" pitchFamily="18" charset="0"/>
              </a:rPr>
              <a:t>The mission of the Pennsylvania Department of Education is to lead and serve the educational community, to enable each individual to grow into an inspired, productive, fulfilled lifelong learner.</a:t>
            </a:r>
          </a:p>
        </p:txBody>
      </p:sp>
      <p:pic>
        <p:nvPicPr>
          <p:cNvPr id="27652" name="Picture 4" descr="PDE New logos"/>
          <p:cNvPicPr>
            <a:picLocks noChangeAspect="1" noChangeArrowheads="1"/>
          </p:cNvPicPr>
          <p:nvPr/>
        </p:nvPicPr>
        <p:blipFill>
          <a:blip r:embed="rId3" cstate="print"/>
          <a:srcRect/>
          <a:stretch>
            <a:fillRect/>
          </a:stretch>
        </p:blipFill>
        <p:spPr bwMode="auto">
          <a:xfrm>
            <a:off x="2344738" y="1708150"/>
            <a:ext cx="4394200" cy="1112838"/>
          </a:xfrm>
          <a:prstGeom prst="rect">
            <a:avLst/>
          </a:prstGeom>
          <a:noFill/>
          <a:ln w="9525">
            <a:noFill/>
            <a:miter lim="800000"/>
            <a:headEnd/>
            <a:tailEnd/>
          </a:ln>
        </p:spPr>
      </p:pic>
    </p:spTree>
    <p:extLst>
      <p:ext uri="{BB962C8B-B14F-4D97-AF65-F5344CB8AC3E}">
        <p14:creationId xmlns:p14="http://schemas.microsoft.com/office/powerpoint/2010/main" val="1368577811"/>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 y="960438"/>
            <a:ext cx="8709660" cy="1096962"/>
          </a:xfrm>
        </p:spPr>
        <p:txBody>
          <a:bodyPr/>
          <a:lstStyle/>
          <a:p>
            <a:r>
              <a:rPr lang="en-US" dirty="0"/>
              <a:t>Principal </a:t>
            </a:r>
            <a:r>
              <a:rPr lang="en-US" dirty="0" smtClean="0"/>
              <a:t>Effectiveness </a:t>
            </a:r>
            <a:br>
              <a:rPr lang="en-US" dirty="0" smtClean="0"/>
            </a:br>
            <a:r>
              <a:rPr lang="en-US" sz="2200" i="1" dirty="0"/>
              <a:t>Why Important and Why Now</a:t>
            </a:r>
            <a:r>
              <a:rPr lang="en-US" sz="2200" i="1" dirty="0" smtClean="0"/>
              <a:t>? (continued)</a:t>
            </a:r>
            <a:endParaRPr lang="en-US" sz="2200" i="1" dirty="0"/>
          </a:p>
        </p:txBody>
      </p:sp>
      <p:sp>
        <p:nvSpPr>
          <p:cNvPr id="3" name="Content Placeholder 2"/>
          <p:cNvSpPr>
            <a:spLocks noGrp="1"/>
          </p:cNvSpPr>
          <p:nvPr>
            <p:ph idx="1"/>
          </p:nvPr>
        </p:nvSpPr>
        <p:spPr>
          <a:xfrm>
            <a:off x="457199" y="2847975"/>
            <a:ext cx="8334375" cy="2996565"/>
          </a:xfrm>
        </p:spPr>
        <p:txBody>
          <a:bodyPr/>
          <a:lstStyle/>
          <a:p>
            <a:r>
              <a:rPr lang="en-US" sz="2400" dirty="0"/>
              <a:t>As the Commonwealth </a:t>
            </a:r>
            <a:r>
              <a:rPr lang="en-US" sz="2400" dirty="0" smtClean="0"/>
              <a:t>continues its work </a:t>
            </a:r>
            <a:r>
              <a:rPr lang="en-US" sz="2400" dirty="0"/>
              <a:t>with the establishment of universal </a:t>
            </a:r>
            <a:r>
              <a:rPr lang="en-US" sz="2400" dirty="0" smtClean="0"/>
              <a:t>effectiveness</a:t>
            </a:r>
            <a:r>
              <a:rPr lang="en-US" sz="2400" dirty="0" smtClean="0">
                <a:solidFill>
                  <a:srgbClr val="FF0000"/>
                </a:solidFill>
              </a:rPr>
              <a:t> </a:t>
            </a:r>
            <a:r>
              <a:rPr lang="en-US" sz="2400" dirty="0" smtClean="0"/>
              <a:t>instruments, </a:t>
            </a:r>
            <a:r>
              <a:rPr lang="en-US" sz="2400" dirty="0"/>
              <a:t>it is essential that building and system leaders have initial and </a:t>
            </a:r>
            <a:r>
              <a:rPr lang="en-US" sz="2400" dirty="0" smtClean="0"/>
              <a:t/>
            </a:r>
            <a:br>
              <a:rPr lang="en-US" sz="2400" dirty="0" smtClean="0"/>
            </a:br>
            <a:r>
              <a:rPr lang="en-US" sz="2400" dirty="0" smtClean="0"/>
              <a:t>on-going </a:t>
            </a:r>
            <a:r>
              <a:rPr lang="en-US" sz="2400" dirty="0"/>
              <a:t>training to guarantee sustainability and reliability</a:t>
            </a:r>
            <a:r>
              <a:rPr lang="en-US" sz="2400" dirty="0" smtClean="0"/>
              <a:t>.</a:t>
            </a:r>
            <a:br>
              <a:rPr lang="en-US" sz="2400" dirty="0" smtClean="0"/>
            </a:br>
            <a:endParaRPr lang="en-US" sz="2400" dirty="0"/>
          </a:p>
        </p:txBody>
      </p:sp>
    </p:spTree>
    <p:extLst>
      <p:ext uri="{BB962C8B-B14F-4D97-AF65-F5344CB8AC3E}">
        <p14:creationId xmlns:p14="http://schemas.microsoft.com/office/powerpoint/2010/main" val="31021765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 y="960438"/>
            <a:ext cx="8709660" cy="1096962"/>
          </a:xfrm>
        </p:spPr>
        <p:txBody>
          <a:bodyPr/>
          <a:lstStyle/>
          <a:p>
            <a:r>
              <a:rPr lang="en-US" dirty="0" smtClean="0"/>
              <a:t>PDE’s Approach </a:t>
            </a:r>
            <a:br>
              <a:rPr lang="en-US" dirty="0" smtClean="0"/>
            </a:br>
            <a:r>
              <a:rPr lang="en-US" sz="2200" i="1" dirty="0" smtClean="0"/>
              <a:t>Review of Previous Work</a:t>
            </a:r>
            <a:endParaRPr lang="en-US" sz="2200" i="1" dirty="0"/>
          </a:p>
        </p:txBody>
      </p:sp>
      <p:sp>
        <p:nvSpPr>
          <p:cNvPr id="3" name="Content Placeholder 2"/>
          <p:cNvSpPr>
            <a:spLocks noGrp="1"/>
          </p:cNvSpPr>
          <p:nvPr>
            <p:ph idx="1"/>
          </p:nvPr>
        </p:nvSpPr>
        <p:spPr>
          <a:xfrm>
            <a:off x="457199" y="2242185"/>
            <a:ext cx="8334375" cy="4209415"/>
          </a:xfrm>
        </p:spPr>
        <p:txBody>
          <a:bodyPr/>
          <a:lstStyle/>
          <a:p>
            <a:r>
              <a:rPr lang="en-US" sz="2400" dirty="0"/>
              <a:t>Reviewed existing state models from North Carolina, Delaware, Washington, Tennessee, and </a:t>
            </a:r>
            <a:r>
              <a:rPr lang="en-US" sz="2400" dirty="0" smtClean="0"/>
              <a:t>Colorado</a:t>
            </a:r>
          </a:p>
          <a:p>
            <a:r>
              <a:rPr lang="en-US" sz="2400" dirty="0"/>
              <a:t>Conducted an extensive review of research linked to principal effectiveness.</a:t>
            </a:r>
          </a:p>
          <a:p>
            <a:r>
              <a:rPr lang="en-US" sz="2400" dirty="0" smtClean="0"/>
              <a:t>Analyzed </a:t>
            </a:r>
            <a:r>
              <a:rPr lang="en-US" sz="2400" dirty="0"/>
              <a:t>elements of the various models from the following perspectives: </a:t>
            </a:r>
          </a:p>
          <a:p>
            <a:pPr lvl="2"/>
            <a:r>
              <a:rPr lang="en-US" dirty="0" smtClean="0"/>
              <a:t>The </a:t>
            </a:r>
            <a:r>
              <a:rPr lang="en-US" dirty="0"/>
              <a:t>leader’s role in improving student achievement</a:t>
            </a:r>
          </a:p>
          <a:p>
            <a:pPr lvl="2"/>
            <a:r>
              <a:rPr lang="en-US" dirty="0"/>
              <a:t>The desire for measureable and constructive feedback to </a:t>
            </a:r>
            <a:r>
              <a:rPr lang="en-US" dirty="0" smtClean="0"/>
              <a:t>staff</a:t>
            </a:r>
          </a:p>
          <a:p>
            <a:pPr lvl="2"/>
            <a:r>
              <a:rPr lang="en-US" dirty="0">
                <a:solidFill>
                  <a:schemeClr val="accent2">
                    <a:lumMod val="75000"/>
                  </a:schemeClr>
                </a:solidFill>
              </a:rPr>
              <a:t>The nine PA School Leadership Standards;  Specifically the Core &amp; Corollary Leadership Standards as mandated by Act 45 of 2007</a:t>
            </a:r>
          </a:p>
          <a:p>
            <a:pPr lvl="2"/>
            <a:endParaRPr lang="en-US" dirty="0" smtClean="0"/>
          </a:p>
          <a:p>
            <a:pPr lvl="2"/>
            <a:endParaRPr lang="en-US" dirty="0" smtClean="0"/>
          </a:p>
          <a:p>
            <a:pPr marL="0" indent="0">
              <a:buNone/>
            </a:pPr>
            <a:r>
              <a:rPr lang="en-US" sz="2400" dirty="0" smtClean="0"/>
              <a:t/>
            </a:r>
            <a:br>
              <a:rPr lang="en-US" sz="2400" dirty="0" smtClean="0"/>
            </a:br>
            <a:endParaRPr lang="en-US" sz="2400" dirty="0"/>
          </a:p>
        </p:txBody>
      </p:sp>
    </p:spTree>
    <p:extLst>
      <p:ext uri="{BB962C8B-B14F-4D97-AF65-F5344CB8AC3E}">
        <p14:creationId xmlns:p14="http://schemas.microsoft.com/office/powerpoint/2010/main" val="21546760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11262"/>
          </a:xfrm>
        </p:spPr>
        <p:txBody>
          <a:bodyPr/>
          <a:lstStyle/>
          <a:p>
            <a:r>
              <a:rPr lang="en-US" dirty="0" smtClean="0"/>
              <a:t>PDE’s </a:t>
            </a:r>
            <a:r>
              <a:rPr lang="en-US" dirty="0" smtClean="0"/>
              <a:t>Approach </a:t>
            </a:r>
            <a:r>
              <a:rPr lang="en-US" sz="2400" dirty="0"/>
              <a:t/>
            </a:r>
            <a:br>
              <a:rPr lang="en-US" sz="2400" dirty="0"/>
            </a:br>
            <a:r>
              <a:rPr lang="en-US" sz="2200" i="1" dirty="0" smtClean="0"/>
              <a:t>Engaging Stakeholders and Expertise</a:t>
            </a:r>
            <a:endParaRPr lang="en-US" sz="2200" dirty="0"/>
          </a:p>
        </p:txBody>
      </p:sp>
      <p:sp>
        <p:nvSpPr>
          <p:cNvPr id="3" name="Content Placeholder 2"/>
          <p:cNvSpPr>
            <a:spLocks noGrp="1"/>
          </p:cNvSpPr>
          <p:nvPr>
            <p:ph idx="1"/>
          </p:nvPr>
        </p:nvSpPr>
        <p:spPr>
          <a:xfrm>
            <a:off x="457200" y="2724150"/>
            <a:ext cx="8229600" cy="2914650"/>
          </a:xfrm>
          <a:noFill/>
        </p:spPr>
        <p:txBody>
          <a:bodyPr/>
          <a:lstStyle/>
          <a:p>
            <a:r>
              <a:rPr lang="en-US" sz="2400" dirty="0" smtClean="0">
                <a:solidFill>
                  <a:srgbClr val="080808"/>
                </a:solidFill>
              </a:rPr>
              <a:t>Educational experts from national, state, and locals levels provided reviews of various work throughout the process.</a:t>
            </a:r>
          </a:p>
          <a:p>
            <a:endParaRPr lang="en-US" sz="2400" dirty="0">
              <a:solidFill>
                <a:srgbClr val="080808"/>
              </a:solidFill>
            </a:endParaRPr>
          </a:p>
          <a:p>
            <a:r>
              <a:rPr lang="en-US" sz="2400" dirty="0" smtClean="0">
                <a:solidFill>
                  <a:srgbClr val="080808"/>
                </a:solidFill>
              </a:rPr>
              <a:t>On June 18, 2012 Pennsylvania conducted its first statewide stakeholder meeting, which included representation from LEAs of various sizes and locations.</a:t>
            </a:r>
            <a:endParaRPr lang="en-US" sz="2400" dirty="0">
              <a:solidFill>
                <a:srgbClr val="080808"/>
              </a:solidFill>
            </a:endParaRPr>
          </a:p>
          <a:p>
            <a:pPr lvl="1"/>
            <a:endParaRPr lang="en-US" sz="2400" dirty="0" smtClean="0">
              <a:solidFill>
                <a:srgbClr val="080808"/>
              </a:solidFill>
            </a:endParaRPr>
          </a:p>
          <a:p>
            <a:pPr marL="0" indent="0">
              <a:buNone/>
            </a:pPr>
            <a:endParaRPr lang="en-US" sz="1800" dirty="0">
              <a:solidFill>
                <a:srgbClr val="0070C0"/>
              </a:solidFill>
            </a:endParaRPr>
          </a:p>
          <a:p>
            <a:pPr marL="0" indent="0">
              <a:buNone/>
            </a:pPr>
            <a:endParaRPr lang="en-US" dirty="0"/>
          </a:p>
        </p:txBody>
      </p:sp>
    </p:spTree>
    <p:extLst>
      <p:ext uri="{BB962C8B-B14F-4D97-AF65-F5344CB8AC3E}">
        <p14:creationId xmlns:p14="http://schemas.microsoft.com/office/powerpoint/2010/main" val="36606217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211262"/>
          </a:xfrm>
        </p:spPr>
        <p:txBody>
          <a:bodyPr/>
          <a:lstStyle/>
          <a:p>
            <a:r>
              <a:rPr lang="en-US" dirty="0" smtClean="0"/>
              <a:t>PDE’s </a:t>
            </a:r>
            <a:r>
              <a:rPr lang="en-US" dirty="0" smtClean="0"/>
              <a:t>Approach </a:t>
            </a:r>
            <a:r>
              <a:rPr lang="en-US" sz="2400" dirty="0"/>
              <a:t/>
            </a:r>
            <a:br>
              <a:rPr lang="en-US" sz="2400" dirty="0"/>
            </a:br>
            <a:r>
              <a:rPr lang="en-US" sz="2200" i="1" dirty="0"/>
              <a:t>I</a:t>
            </a:r>
            <a:r>
              <a:rPr lang="en-US" sz="2200" i="1" dirty="0" smtClean="0"/>
              <a:t>ncorporating </a:t>
            </a:r>
            <a:r>
              <a:rPr lang="en-US" sz="2200" i="1" dirty="0"/>
              <a:t>Act 82 of </a:t>
            </a:r>
            <a:r>
              <a:rPr lang="en-US" sz="2200" i="1" dirty="0" smtClean="0"/>
              <a:t>2012</a:t>
            </a:r>
            <a:endParaRPr lang="en-US" sz="2200" i="1" dirty="0"/>
          </a:p>
        </p:txBody>
      </p:sp>
      <p:sp>
        <p:nvSpPr>
          <p:cNvPr id="3" name="Content Placeholder 2"/>
          <p:cNvSpPr>
            <a:spLocks noGrp="1"/>
          </p:cNvSpPr>
          <p:nvPr>
            <p:ph idx="1"/>
          </p:nvPr>
        </p:nvSpPr>
        <p:spPr>
          <a:noFill/>
        </p:spPr>
        <p:txBody>
          <a:bodyPr/>
          <a:lstStyle/>
          <a:p>
            <a:r>
              <a:rPr lang="en-US" sz="2400" dirty="0" smtClean="0">
                <a:solidFill>
                  <a:srgbClr val="080808"/>
                </a:solidFill>
              </a:rPr>
              <a:t>Within Act 82, new requirements for Educator Effectiveness have been defined for teachers, principals, and education specialists.</a:t>
            </a:r>
          </a:p>
          <a:p>
            <a:endParaRPr lang="en-US" sz="2400" dirty="0" smtClean="0">
              <a:solidFill>
                <a:srgbClr val="080808"/>
              </a:solidFill>
            </a:endParaRPr>
          </a:p>
          <a:p>
            <a:r>
              <a:rPr lang="en-US" sz="2400" dirty="0" smtClean="0">
                <a:solidFill>
                  <a:srgbClr val="080808"/>
                </a:solidFill>
              </a:rPr>
              <a:t>Within the Act, it defines various categories that need to be addressed within principal evaluation systems:</a:t>
            </a:r>
          </a:p>
          <a:p>
            <a:pPr lvl="1"/>
            <a:r>
              <a:rPr lang="en-US" sz="2000" dirty="0" smtClean="0">
                <a:solidFill>
                  <a:srgbClr val="080808"/>
                </a:solidFill>
              </a:rPr>
              <a:t>Planning and Preparation</a:t>
            </a:r>
          </a:p>
          <a:p>
            <a:pPr lvl="1"/>
            <a:r>
              <a:rPr lang="en-US" sz="2000" dirty="0" smtClean="0">
                <a:solidFill>
                  <a:srgbClr val="080808"/>
                </a:solidFill>
              </a:rPr>
              <a:t>School Environment</a:t>
            </a:r>
          </a:p>
          <a:p>
            <a:pPr lvl="1"/>
            <a:r>
              <a:rPr lang="en-US" sz="2000" dirty="0" smtClean="0">
                <a:solidFill>
                  <a:srgbClr val="080808"/>
                </a:solidFill>
              </a:rPr>
              <a:t>Delivery of Service</a:t>
            </a:r>
          </a:p>
          <a:p>
            <a:pPr lvl="1"/>
            <a:r>
              <a:rPr lang="en-US" sz="2000" dirty="0" smtClean="0">
                <a:solidFill>
                  <a:srgbClr val="080808"/>
                </a:solidFill>
              </a:rPr>
              <a:t>Professional Development</a:t>
            </a:r>
          </a:p>
          <a:p>
            <a:pPr marL="457200" lvl="1" indent="0">
              <a:buNone/>
            </a:pPr>
            <a:endParaRPr lang="en-US" dirty="0" smtClean="0">
              <a:solidFill>
                <a:srgbClr val="080808"/>
              </a:solidFill>
            </a:endParaRPr>
          </a:p>
          <a:p>
            <a:pPr lvl="1"/>
            <a:endParaRPr lang="en-US" sz="2400" dirty="0">
              <a:solidFill>
                <a:srgbClr val="080808"/>
              </a:solidFill>
            </a:endParaRPr>
          </a:p>
          <a:p>
            <a:pPr lvl="1"/>
            <a:endParaRPr lang="en-US" sz="2400" dirty="0" smtClean="0">
              <a:solidFill>
                <a:srgbClr val="080808"/>
              </a:solidFill>
            </a:endParaRPr>
          </a:p>
          <a:p>
            <a:pPr lvl="1"/>
            <a:endParaRPr lang="en-US" sz="2400" dirty="0">
              <a:solidFill>
                <a:srgbClr val="080808"/>
              </a:solidFill>
            </a:endParaRPr>
          </a:p>
          <a:p>
            <a:pPr lvl="1"/>
            <a:endParaRPr lang="en-US" sz="2400" dirty="0" smtClean="0">
              <a:solidFill>
                <a:srgbClr val="FF0000"/>
              </a:solidFill>
            </a:endParaRPr>
          </a:p>
          <a:p>
            <a:pPr marL="0" indent="0">
              <a:buNone/>
            </a:pPr>
            <a:endParaRPr lang="en-US" dirty="0"/>
          </a:p>
        </p:txBody>
      </p:sp>
    </p:spTree>
    <p:extLst>
      <p:ext uri="{BB962C8B-B14F-4D97-AF65-F5344CB8AC3E}">
        <p14:creationId xmlns:p14="http://schemas.microsoft.com/office/powerpoint/2010/main" val="23881344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0438"/>
            <a:ext cx="8229600" cy="1173162"/>
          </a:xfrm>
        </p:spPr>
        <p:txBody>
          <a:bodyPr/>
          <a:lstStyle/>
          <a:p>
            <a:r>
              <a:rPr lang="en-US" sz="3600" dirty="0" smtClean="0"/>
              <a:t>Principal Effectiveness Instrument:  </a:t>
            </a:r>
            <a:r>
              <a:rPr lang="en-US" sz="4000" dirty="0" smtClean="0"/>
              <a:t/>
            </a:r>
            <a:br>
              <a:rPr lang="en-US" sz="4000" dirty="0" smtClean="0"/>
            </a:br>
            <a:r>
              <a:rPr lang="en-US" sz="2200" i="1" dirty="0" smtClean="0"/>
              <a:t>The Results:  Creation of an Instrument</a:t>
            </a:r>
            <a:endParaRPr lang="en-US" sz="2200" i="1" dirty="0"/>
          </a:p>
        </p:txBody>
      </p:sp>
      <p:sp>
        <p:nvSpPr>
          <p:cNvPr id="3" name="Content Placeholder 2"/>
          <p:cNvSpPr>
            <a:spLocks noGrp="1"/>
          </p:cNvSpPr>
          <p:nvPr>
            <p:ph idx="1"/>
          </p:nvPr>
        </p:nvSpPr>
        <p:spPr>
          <a:xfrm>
            <a:off x="457200" y="2153285"/>
            <a:ext cx="8229600" cy="4525963"/>
          </a:xfrm>
        </p:spPr>
        <p:txBody>
          <a:bodyPr/>
          <a:lstStyle/>
          <a:p>
            <a:r>
              <a:rPr lang="en-US" sz="2400" dirty="0" smtClean="0"/>
              <a:t>Combing all the background previously identified, a draft instrument was developed that establishes a set of four leadership domains</a:t>
            </a:r>
            <a:r>
              <a:rPr lang="en-US" sz="2400" dirty="0" smtClean="0"/>
              <a:t>:</a:t>
            </a:r>
            <a:endParaRPr lang="en-US" sz="1000" dirty="0" smtClean="0"/>
          </a:p>
          <a:p>
            <a:pPr marL="0" indent="0">
              <a:buNone/>
            </a:pPr>
            <a:endParaRPr lang="en-US" sz="900" dirty="0" smtClean="0"/>
          </a:p>
          <a:p>
            <a:pPr marL="914400" lvl="2" indent="0">
              <a:buNone/>
              <a:tabLst>
                <a:tab pos="2114550" algn="l"/>
              </a:tabLst>
            </a:pPr>
            <a:r>
              <a:rPr lang="en-US" sz="1800" b="1" dirty="0" smtClean="0">
                <a:solidFill>
                  <a:srgbClr val="6699FF"/>
                </a:solidFill>
              </a:rPr>
              <a:t>Domain 1: </a:t>
            </a:r>
            <a:r>
              <a:rPr lang="en-US" sz="1800" b="1" dirty="0" smtClean="0">
                <a:solidFill>
                  <a:srgbClr val="6699FF"/>
                </a:solidFill>
              </a:rPr>
              <a:t>	</a:t>
            </a:r>
            <a:r>
              <a:rPr lang="en-US" sz="1800" b="1" dirty="0" smtClean="0"/>
              <a:t>Strategic/Cultural </a:t>
            </a:r>
            <a:r>
              <a:rPr lang="en-US" sz="1800" b="1" dirty="0" smtClean="0"/>
              <a:t>Leadership</a:t>
            </a:r>
          </a:p>
          <a:p>
            <a:pPr marL="914400" lvl="2" indent="0">
              <a:buNone/>
              <a:tabLst>
                <a:tab pos="2114550" algn="l"/>
              </a:tabLst>
            </a:pPr>
            <a:r>
              <a:rPr lang="en-US" sz="1800" b="1" dirty="0" smtClean="0">
                <a:solidFill>
                  <a:srgbClr val="6699FF"/>
                </a:solidFill>
              </a:rPr>
              <a:t>Domain 2:</a:t>
            </a:r>
            <a:r>
              <a:rPr lang="en-US" sz="1800" b="1" dirty="0" smtClean="0"/>
              <a:t> </a:t>
            </a:r>
            <a:r>
              <a:rPr lang="en-US" sz="1800" b="1" dirty="0" smtClean="0"/>
              <a:t>	Systems </a:t>
            </a:r>
            <a:r>
              <a:rPr lang="en-US" sz="1800" b="1" dirty="0" smtClean="0"/>
              <a:t>Leadership</a:t>
            </a:r>
          </a:p>
          <a:p>
            <a:pPr marL="914400" lvl="2" indent="0">
              <a:buNone/>
              <a:tabLst>
                <a:tab pos="2114550" algn="l"/>
              </a:tabLst>
            </a:pPr>
            <a:r>
              <a:rPr lang="en-US" sz="1800" b="1" dirty="0" smtClean="0">
                <a:solidFill>
                  <a:srgbClr val="6699FF"/>
                </a:solidFill>
              </a:rPr>
              <a:t>Domain 3:</a:t>
            </a:r>
            <a:r>
              <a:rPr lang="en-US" sz="1800" b="1" dirty="0" smtClean="0"/>
              <a:t> </a:t>
            </a:r>
            <a:r>
              <a:rPr lang="en-US" sz="1800" b="1" dirty="0" smtClean="0"/>
              <a:t>	Leadership </a:t>
            </a:r>
            <a:r>
              <a:rPr lang="en-US" sz="1800" b="1" dirty="0" smtClean="0"/>
              <a:t>for Learning</a:t>
            </a:r>
          </a:p>
          <a:p>
            <a:pPr marL="914400" lvl="2" indent="0">
              <a:buNone/>
              <a:tabLst>
                <a:tab pos="2114550" algn="l"/>
              </a:tabLst>
            </a:pPr>
            <a:r>
              <a:rPr lang="en-US" sz="1800" b="1" dirty="0" smtClean="0">
                <a:solidFill>
                  <a:srgbClr val="6699FF"/>
                </a:solidFill>
              </a:rPr>
              <a:t>Domain 4: </a:t>
            </a:r>
            <a:r>
              <a:rPr lang="en-US" sz="1800" b="1" dirty="0" smtClean="0">
                <a:solidFill>
                  <a:srgbClr val="6699FF"/>
                </a:solidFill>
              </a:rPr>
              <a:t>	</a:t>
            </a:r>
            <a:r>
              <a:rPr lang="en-US" sz="1800" b="1" dirty="0" smtClean="0"/>
              <a:t>Professional </a:t>
            </a:r>
            <a:r>
              <a:rPr lang="en-US" sz="1800" b="1" dirty="0" smtClean="0"/>
              <a:t>and Community Leadership</a:t>
            </a:r>
            <a:r>
              <a:rPr lang="en-US" b="1" dirty="0"/>
              <a:t/>
            </a:r>
            <a:br>
              <a:rPr lang="en-US" b="1" dirty="0"/>
            </a:br>
            <a:endParaRPr lang="en-US" b="1" dirty="0" smtClean="0"/>
          </a:p>
          <a:p>
            <a:r>
              <a:rPr lang="en-US" sz="2400" dirty="0" smtClean="0"/>
              <a:t>The instrument contains specific components (with corresponding descriptors) to be included in each of </a:t>
            </a:r>
            <a:r>
              <a:rPr lang="en-US" sz="2400" dirty="0" smtClean="0"/>
              <a:t/>
            </a:r>
            <a:br>
              <a:rPr lang="en-US" sz="2400" dirty="0" smtClean="0"/>
            </a:br>
            <a:r>
              <a:rPr lang="en-US" sz="2400" dirty="0" smtClean="0"/>
              <a:t>the </a:t>
            </a:r>
            <a:r>
              <a:rPr lang="en-US" sz="2400" dirty="0" smtClean="0"/>
              <a:t>four domains.</a:t>
            </a:r>
            <a:br>
              <a:rPr lang="en-US" sz="2400" dirty="0" smtClean="0"/>
            </a:br>
            <a:endParaRPr lang="en-US" sz="2400" dirty="0" smtClean="0"/>
          </a:p>
          <a:p>
            <a:pPr marL="0" indent="0">
              <a:buNone/>
            </a:pPr>
            <a:r>
              <a:rPr lang="en-US" sz="2400" dirty="0" smtClean="0"/>
              <a:t/>
            </a:r>
            <a:br>
              <a:rPr lang="en-US" sz="2400" dirty="0" smtClean="0"/>
            </a:br>
            <a:endParaRPr lang="en-US" sz="2400" dirty="0" smtClean="0"/>
          </a:p>
          <a:p>
            <a:endParaRPr lang="en-US" dirty="0" smtClean="0"/>
          </a:p>
          <a:p>
            <a:endParaRPr lang="en-US" dirty="0"/>
          </a:p>
        </p:txBody>
      </p:sp>
    </p:spTree>
    <p:extLst>
      <p:ext uri="{BB962C8B-B14F-4D97-AF65-F5344CB8AC3E}">
        <p14:creationId xmlns:p14="http://schemas.microsoft.com/office/powerpoint/2010/main" val="21879146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3938224333"/>
              </p:ext>
            </p:extLst>
          </p:nvPr>
        </p:nvGraphicFramePr>
        <p:xfrm>
          <a:off x="-457200" y="2438400"/>
          <a:ext cx="6248400" cy="4031904"/>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457200" y="914400"/>
            <a:ext cx="2905125" cy="1600438"/>
          </a:xfrm>
          <a:prstGeom prst="rect">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13500000" scaled="1"/>
            <a:tileRect/>
          </a:gradFill>
        </p:spPr>
        <p:txBody>
          <a:bodyPr wrap="square" rtlCol="0">
            <a:spAutoFit/>
          </a:bodyPr>
          <a:lstStyle/>
          <a:p>
            <a:pPr fontAlgn="auto">
              <a:spcBef>
                <a:spcPts val="0"/>
              </a:spcBef>
              <a:spcAft>
                <a:spcPts val="0"/>
              </a:spcAft>
            </a:pPr>
            <a:r>
              <a:rPr lang="en-US" sz="1400" b="1" dirty="0" smtClean="0">
                <a:solidFill>
                  <a:prstClr val="white"/>
                </a:solidFill>
                <a:latin typeface="Tahoma" pitchFamily="34" charset="0"/>
                <a:ea typeface="Tahoma" pitchFamily="34" charset="0"/>
                <a:cs typeface="Tahoma" pitchFamily="34" charset="0"/>
              </a:rPr>
              <a:t>Observation/ Evidence</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Domains</a:t>
            </a:r>
          </a:p>
          <a:p>
            <a:pPr marL="342900" indent="-342900" fontAlgn="auto">
              <a:spcBef>
                <a:spcPts val="0"/>
              </a:spcBef>
              <a:spcAft>
                <a:spcPts val="0"/>
              </a:spcAft>
              <a:buFontTx/>
              <a:buAutoNum type="arabicPeriod"/>
            </a:pPr>
            <a:r>
              <a:rPr lang="en-US" sz="1400" dirty="0" smtClean="0">
                <a:solidFill>
                  <a:prstClr val="white"/>
                </a:solidFill>
                <a:latin typeface="Tahoma" pitchFamily="34" charset="0"/>
                <a:ea typeface="Tahoma" pitchFamily="34" charset="0"/>
                <a:cs typeface="Tahoma" pitchFamily="34" charset="0"/>
              </a:rPr>
              <a:t>Strategic/ Cultural Leadership</a:t>
            </a:r>
          </a:p>
          <a:p>
            <a:pPr marL="342900" indent="-342900" fontAlgn="auto">
              <a:spcBef>
                <a:spcPts val="0"/>
              </a:spcBef>
              <a:spcAft>
                <a:spcPts val="0"/>
              </a:spcAft>
              <a:buFontTx/>
              <a:buAutoNum type="arabicPeriod"/>
            </a:pPr>
            <a:r>
              <a:rPr lang="en-US" sz="1400" dirty="0" smtClean="0">
                <a:solidFill>
                  <a:prstClr val="white"/>
                </a:solidFill>
                <a:latin typeface="Tahoma" pitchFamily="34" charset="0"/>
                <a:ea typeface="Tahoma" pitchFamily="34" charset="0"/>
                <a:cs typeface="Tahoma" pitchFamily="34" charset="0"/>
              </a:rPr>
              <a:t>Systems Leadership</a:t>
            </a:r>
          </a:p>
          <a:p>
            <a:pPr marL="342900" indent="-342900" fontAlgn="auto">
              <a:spcBef>
                <a:spcPts val="0"/>
              </a:spcBef>
              <a:spcAft>
                <a:spcPts val="0"/>
              </a:spcAft>
              <a:buFontTx/>
              <a:buAutoNum type="arabicPeriod"/>
            </a:pPr>
            <a:r>
              <a:rPr lang="en-US" sz="1400" dirty="0" smtClean="0">
                <a:solidFill>
                  <a:prstClr val="white"/>
                </a:solidFill>
                <a:latin typeface="Tahoma" pitchFamily="34" charset="0"/>
                <a:ea typeface="Tahoma" pitchFamily="34" charset="0"/>
                <a:cs typeface="Tahoma" pitchFamily="34" charset="0"/>
              </a:rPr>
              <a:t>Leadership for Learning</a:t>
            </a:r>
          </a:p>
          <a:p>
            <a:pPr marL="342900" indent="-342900" fontAlgn="auto">
              <a:spcBef>
                <a:spcPts val="0"/>
              </a:spcBef>
              <a:spcAft>
                <a:spcPts val="0"/>
              </a:spcAft>
              <a:buFontTx/>
              <a:buAutoNum type="arabicPeriod"/>
            </a:pPr>
            <a:r>
              <a:rPr lang="en-US" sz="1400" dirty="0" smtClean="0">
                <a:solidFill>
                  <a:prstClr val="white"/>
                </a:solidFill>
                <a:latin typeface="Tahoma" pitchFamily="34" charset="0"/>
                <a:ea typeface="Tahoma" pitchFamily="34" charset="0"/>
                <a:cs typeface="Tahoma" pitchFamily="34" charset="0"/>
              </a:rPr>
              <a:t>Professional and Community Leadership</a:t>
            </a:r>
            <a:endParaRPr lang="en-US" sz="1400" dirty="0">
              <a:solidFill>
                <a:prstClr val="white"/>
              </a:solidFill>
              <a:latin typeface="Tahoma" pitchFamily="34" charset="0"/>
              <a:ea typeface="Tahoma" pitchFamily="34" charset="0"/>
              <a:cs typeface="Tahoma" pitchFamily="34" charset="0"/>
            </a:endParaRPr>
          </a:p>
        </p:txBody>
      </p:sp>
      <p:sp>
        <p:nvSpPr>
          <p:cNvPr id="5" name="TextBox 4"/>
          <p:cNvSpPr txBox="1"/>
          <p:nvPr/>
        </p:nvSpPr>
        <p:spPr>
          <a:xfrm>
            <a:off x="5086350" y="1247775"/>
            <a:ext cx="2286000" cy="160043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t="100000" r="100000"/>
            </a:path>
            <a:tileRect l="-100000" b="-100000"/>
          </a:gradFill>
        </p:spPr>
        <p:txBody>
          <a:bodyPr wrap="square" rtlCol="0">
            <a:spAutoFit/>
          </a:bodyPr>
          <a:lstStyle/>
          <a:p>
            <a:pPr fontAlgn="auto">
              <a:spcBef>
                <a:spcPts val="0"/>
              </a:spcBef>
              <a:spcAft>
                <a:spcPts val="0"/>
              </a:spcAft>
            </a:pPr>
            <a:r>
              <a:rPr lang="en-US" sz="1400" b="1" dirty="0" smtClean="0">
                <a:solidFill>
                  <a:prstClr val="white"/>
                </a:solidFill>
                <a:latin typeface="Tahoma" pitchFamily="34" charset="0"/>
                <a:ea typeface="Tahoma" pitchFamily="34" charset="0"/>
                <a:cs typeface="Tahoma" pitchFamily="34" charset="0"/>
              </a:rPr>
              <a:t>Building Level Data</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PSSA Achievement</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PVAAS Growth</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Graduation Rate</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Promotion Rate</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AP Course Participation</a:t>
            </a:r>
          </a:p>
          <a:p>
            <a:pPr fontAlgn="auto">
              <a:spcBef>
                <a:spcPts val="0"/>
              </a:spcBef>
              <a:spcAft>
                <a:spcPts val="0"/>
              </a:spcAft>
            </a:pPr>
            <a:r>
              <a:rPr lang="en-US" sz="1400" dirty="0" smtClean="0">
                <a:solidFill>
                  <a:prstClr val="white"/>
                </a:solidFill>
                <a:latin typeface="Tahoma" pitchFamily="34" charset="0"/>
                <a:ea typeface="Tahoma" pitchFamily="34" charset="0"/>
                <a:cs typeface="Tahoma" pitchFamily="34" charset="0"/>
              </a:rPr>
              <a:t>SAT/PSAT</a:t>
            </a:r>
            <a:endParaRPr lang="en-US" sz="1400" dirty="0">
              <a:solidFill>
                <a:prstClr val="white"/>
              </a:solidFill>
              <a:latin typeface="Tahoma" pitchFamily="34" charset="0"/>
              <a:ea typeface="Tahoma" pitchFamily="34" charset="0"/>
              <a:cs typeface="Tahoma" pitchFamily="34" charset="0"/>
            </a:endParaRPr>
          </a:p>
        </p:txBody>
      </p:sp>
      <p:sp>
        <p:nvSpPr>
          <p:cNvPr id="6" name="TextBox 5"/>
          <p:cNvSpPr txBox="1"/>
          <p:nvPr/>
        </p:nvSpPr>
        <p:spPr>
          <a:xfrm>
            <a:off x="5324475" y="3143250"/>
            <a:ext cx="1600200" cy="523220"/>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0800000" scaled="1"/>
            <a:tileRect/>
          </a:gradFill>
        </p:spPr>
        <p:txBody>
          <a:bodyPr wrap="square" rtlCol="0">
            <a:spAutoFit/>
          </a:bodyPr>
          <a:lstStyle/>
          <a:p>
            <a:pPr fontAlgn="auto">
              <a:spcBef>
                <a:spcPts val="0"/>
              </a:spcBef>
              <a:spcAft>
                <a:spcPts val="0"/>
              </a:spcAft>
            </a:pPr>
            <a:r>
              <a:rPr lang="en-US" sz="1400" b="1" dirty="0" smtClean="0">
                <a:solidFill>
                  <a:prstClr val="black"/>
                </a:solidFill>
                <a:latin typeface="Tahoma" pitchFamily="34" charset="0"/>
                <a:ea typeface="Tahoma" pitchFamily="34" charset="0"/>
                <a:cs typeface="Tahoma" pitchFamily="34" charset="0"/>
              </a:rPr>
              <a:t>Correlation</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PVAAS</a:t>
            </a:r>
            <a:endParaRPr lang="en-US" sz="1400" dirty="0">
              <a:solidFill>
                <a:prstClr val="black"/>
              </a:solidFill>
              <a:latin typeface="Tahoma" pitchFamily="34" charset="0"/>
              <a:ea typeface="Tahoma" pitchFamily="34" charset="0"/>
              <a:cs typeface="Tahoma" pitchFamily="34" charset="0"/>
            </a:endParaRPr>
          </a:p>
        </p:txBody>
      </p:sp>
      <p:sp>
        <p:nvSpPr>
          <p:cNvPr id="3" name="TextBox 2"/>
          <p:cNvSpPr txBox="1"/>
          <p:nvPr/>
        </p:nvSpPr>
        <p:spPr>
          <a:xfrm>
            <a:off x="5743575" y="4191000"/>
            <a:ext cx="2362200" cy="2246769"/>
          </a:xfrm>
          <a:prstGeom prst="rect">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3500000" scaled="1"/>
            <a:tileRect/>
          </a:gradFill>
        </p:spPr>
        <p:txBody>
          <a:bodyPr wrap="square" rtlCol="0">
            <a:spAutoFit/>
          </a:bodyPr>
          <a:lstStyle/>
          <a:p>
            <a:pPr fontAlgn="auto">
              <a:spcBef>
                <a:spcPts val="0"/>
              </a:spcBef>
              <a:spcAft>
                <a:spcPts val="0"/>
              </a:spcAft>
            </a:pPr>
            <a:r>
              <a:rPr lang="en-US" sz="1400" b="1" dirty="0" smtClean="0">
                <a:solidFill>
                  <a:prstClr val="black"/>
                </a:solidFill>
                <a:latin typeface="Tahoma" pitchFamily="34" charset="0"/>
                <a:ea typeface="Tahoma" pitchFamily="34" charset="0"/>
                <a:cs typeface="Tahoma" pitchFamily="34" charset="0"/>
              </a:rPr>
              <a:t>Elective Data/SLOs</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District Designed </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National Tests</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District Rubrics</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IEP Growth</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Projects</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Portfolios</a:t>
            </a:r>
          </a:p>
          <a:p>
            <a:pPr fontAlgn="auto">
              <a:spcBef>
                <a:spcPts val="0"/>
              </a:spcBef>
              <a:spcAft>
                <a:spcPts val="0"/>
              </a:spcAft>
            </a:pPr>
            <a:r>
              <a:rPr lang="en-US" sz="1400" dirty="0" smtClean="0">
                <a:solidFill>
                  <a:prstClr val="black"/>
                </a:solidFill>
                <a:latin typeface="Tahoma" pitchFamily="34" charset="0"/>
                <a:ea typeface="Tahoma" pitchFamily="34" charset="0"/>
                <a:cs typeface="Tahoma" pitchFamily="34" charset="0"/>
              </a:rPr>
              <a:t>Surveys</a:t>
            </a:r>
          </a:p>
          <a:p>
            <a:pPr fontAlgn="auto">
              <a:spcBef>
                <a:spcPts val="0"/>
              </a:spcBef>
              <a:spcAft>
                <a:spcPts val="0"/>
              </a:spcAft>
            </a:pPr>
            <a:r>
              <a:rPr lang="en-US" sz="1400" i="1" dirty="0" smtClean="0">
                <a:solidFill>
                  <a:prstClr val="black"/>
                </a:solidFill>
                <a:latin typeface="Tahoma" pitchFamily="34" charset="0"/>
                <a:ea typeface="Tahoma" pitchFamily="34" charset="0"/>
                <a:cs typeface="Tahoma" pitchFamily="34" charset="0"/>
              </a:rPr>
              <a:t>PDE Standards for Review And Approval</a:t>
            </a:r>
            <a:endParaRPr lang="en-US" sz="1400" i="1" dirty="0">
              <a:solidFill>
                <a:prstClr val="black"/>
              </a:solidFill>
              <a:latin typeface="Tahoma" pitchFamily="34" charset="0"/>
              <a:ea typeface="Tahoma" pitchFamily="34" charset="0"/>
              <a:cs typeface="Tahoma" pitchFamily="34" charset="0"/>
            </a:endParaRPr>
          </a:p>
        </p:txBody>
      </p:sp>
      <p:sp>
        <p:nvSpPr>
          <p:cNvPr id="7" name="TextBox 6"/>
          <p:cNvSpPr txBox="1"/>
          <p:nvPr/>
        </p:nvSpPr>
        <p:spPr>
          <a:xfrm>
            <a:off x="1524000" y="152400"/>
            <a:ext cx="5867400" cy="461665"/>
          </a:xfrm>
          <a:prstGeom prst="rect">
            <a:avLst/>
          </a:prstGeom>
          <a:noFill/>
        </p:spPr>
        <p:txBody>
          <a:bodyPr wrap="square" rtlCol="0">
            <a:spAutoFit/>
          </a:bodyPr>
          <a:lstStyle/>
          <a:p>
            <a:pPr algn="ctr" fontAlgn="auto">
              <a:spcBef>
                <a:spcPts val="0"/>
              </a:spcBef>
              <a:spcAft>
                <a:spcPts val="0"/>
              </a:spcAft>
            </a:pPr>
            <a:r>
              <a:rPr lang="en-US" sz="2400" b="1" dirty="0" smtClean="0">
                <a:solidFill>
                  <a:srgbClr val="1F497D"/>
                </a:solidFill>
                <a:latin typeface="Tahoma" pitchFamily="34" charset="0"/>
                <a:ea typeface="Tahoma" pitchFamily="34" charset="0"/>
                <a:cs typeface="Tahoma" pitchFamily="34" charset="0"/>
              </a:rPr>
              <a:t>Principal Effectiveness System</a:t>
            </a:r>
            <a:endParaRPr lang="en-US" sz="2400" b="1" dirty="0">
              <a:solidFill>
                <a:srgbClr val="1F497D"/>
              </a:solidFill>
              <a:latin typeface="Tahoma" pitchFamily="34" charset="0"/>
              <a:ea typeface="Tahoma" pitchFamily="34" charset="0"/>
              <a:cs typeface="Tahoma" pitchFamily="34" charset="0"/>
            </a:endParaRPr>
          </a:p>
        </p:txBody>
      </p:sp>
      <p:sp>
        <p:nvSpPr>
          <p:cNvPr id="10" name="Slide Number Placeholder 9"/>
          <p:cNvSpPr>
            <a:spLocks noGrp="1"/>
          </p:cNvSpPr>
          <p:nvPr>
            <p:ph type="sldNum" sz="quarter" idx="12"/>
          </p:nvPr>
        </p:nvSpPr>
        <p:spPr/>
        <p:txBody>
          <a:bodyPr/>
          <a:lstStyle/>
          <a:p>
            <a:fld id="{DE78A786-2300-43ED-B98F-0D9B678CCB39}" type="slidenum">
              <a:rPr lang="en-US" smtClean="0">
                <a:solidFill>
                  <a:prstClr val="black">
                    <a:tint val="75000"/>
                  </a:prstClr>
                </a:solidFill>
              </a:rPr>
              <a:pPr/>
              <a:t>9</a:t>
            </a:fld>
            <a:endParaRPr lang="en-US" dirty="0">
              <a:solidFill>
                <a:prstClr val="black">
                  <a:tint val="75000"/>
                </a:prstClr>
              </a:solidFill>
            </a:endParaRPr>
          </a:p>
        </p:txBody>
      </p:sp>
    </p:spTree>
    <p:extLst>
      <p:ext uri="{BB962C8B-B14F-4D97-AF65-F5344CB8AC3E}">
        <p14:creationId xmlns:p14="http://schemas.microsoft.com/office/powerpoint/2010/main" val="2424017888"/>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32004</TotalTime>
  <Words>1937</Words>
  <Application>Microsoft Office PowerPoint</Application>
  <PresentationFormat>On-screen Show (4:3)</PresentationFormat>
  <Paragraphs>299</Paragraphs>
  <Slides>37</Slides>
  <Notes>18</Notes>
  <HiddenSlides>1</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37</vt:i4>
      </vt:variant>
    </vt:vector>
  </HeadingPairs>
  <TitlesOfParts>
    <vt:vector size="40" baseType="lpstr">
      <vt:lpstr>Default Design</vt:lpstr>
      <vt:lpstr>Office Theme</vt:lpstr>
      <vt:lpstr>CorelPhotoPaint.Image.10</vt:lpstr>
      <vt:lpstr>PowerPoint Presentation</vt:lpstr>
      <vt:lpstr>Agenda</vt:lpstr>
      <vt:lpstr>Principal Effectiveness Why Important and Why Now?</vt:lpstr>
      <vt:lpstr>Principal Effectiveness  Why Important and Why Now? (continued)</vt:lpstr>
      <vt:lpstr>PDE’s Approach  Review of Previous Work</vt:lpstr>
      <vt:lpstr>PDE’s Approach  Engaging Stakeholders and Expertise</vt:lpstr>
      <vt:lpstr>PDE’s Approach  Incorporating Act 82 of 2012</vt:lpstr>
      <vt:lpstr>Principal Effectiveness Instrument:   The Results:  Creation of an Instrument</vt:lpstr>
      <vt:lpstr>PowerPoint Presentation</vt:lpstr>
      <vt:lpstr>PowerPoint Presentation</vt:lpstr>
      <vt:lpstr>RTTT</vt:lpstr>
      <vt:lpstr>PowerPoint Presentation</vt:lpstr>
      <vt:lpstr>PowerPoint Presentation</vt:lpstr>
      <vt:lpstr>  Review of Research </vt:lpstr>
      <vt:lpstr>  Review of Research</vt:lpstr>
      <vt:lpstr> Review of Research</vt:lpstr>
      <vt:lpstr> Review of Research </vt:lpstr>
      <vt:lpstr>Donna</vt:lpstr>
      <vt:lpstr>Donna</vt:lpstr>
      <vt:lpstr>Delve More Deeply-Task</vt:lpstr>
      <vt:lpstr>PowerPoint Presentation</vt:lpstr>
      <vt:lpstr>Domain 1:  Strategic/Cultural Leadership:  With Components </vt:lpstr>
      <vt:lpstr>Domain 2:  Systems Leadership: With Components </vt:lpstr>
      <vt:lpstr>Domain 3:  Leadership for Learning: With Components </vt:lpstr>
      <vt:lpstr>Domain 4:  Professional and  Community Leadership: With Components </vt:lpstr>
      <vt:lpstr>Principal Effectiveness Instrument: Alignment with Act 82 and PIL Program</vt:lpstr>
      <vt:lpstr>PowerPoint Presentation</vt:lpstr>
      <vt:lpstr>PowerPoint Presentation</vt:lpstr>
      <vt:lpstr>PowerPoint Presentation</vt:lpstr>
      <vt:lpstr>PowerPoint Presentation</vt:lpstr>
      <vt:lpstr>PowerPoint Presentation</vt:lpstr>
      <vt:lpstr>Phase II Expectations January 2013 – June 2013 </vt:lpstr>
      <vt:lpstr>Phase II Expectations </vt:lpstr>
      <vt:lpstr>Phase II Expectations</vt:lpstr>
      <vt:lpstr>Phase II Expectations</vt:lpstr>
      <vt:lpstr>Formative Feedback Form</vt:lpstr>
      <vt:lpstr>PowerPoint Presentation</vt:lpstr>
    </vt:vector>
  </TitlesOfParts>
  <Company>Commonwealth of Pa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jchichi</dc:creator>
  <cp:lastModifiedBy>rosanne.javorsky</cp:lastModifiedBy>
  <cp:revision>4167</cp:revision>
  <cp:lastPrinted>2012-11-06T21:43:34Z</cp:lastPrinted>
  <dcterms:created xsi:type="dcterms:W3CDTF">2005-11-10T12:55:35Z</dcterms:created>
  <dcterms:modified xsi:type="dcterms:W3CDTF">2012-11-06T21:44:10Z</dcterms:modified>
</cp:coreProperties>
</file>